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61" r:id="rId4"/>
  </p:sldMasterIdLst>
  <p:notesMasterIdLst>
    <p:notesMasterId r:id="rId57"/>
  </p:notesMasterIdLst>
  <p:sldIdLst>
    <p:sldId id="2225" r:id="rId5"/>
    <p:sldId id="2219" r:id="rId6"/>
    <p:sldId id="2229" r:id="rId7"/>
    <p:sldId id="2228" r:id="rId8"/>
    <p:sldId id="2230" r:id="rId9"/>
    <p:sldId id="2227" r:id="rId10"/>
    <p:sldId id="2220" r:id="rId11"/>
    <p:sldId id="2221" r:id="rId12"/>
    <p:sldId id="2222" r:id="rId13"/>
    <p:sldId id="2223" r:id="rId14"/>
    <p:sldId id="2224" r:id="rId15"/>
    <p:sldId id="2177" r:id="rId16"/>
    <p:sldId id="2213" r:id="rId17"/>
    <p:sldId id="2184" r:id="rId18"/>
    <p:sldId id="2200" r:id="rId19"/>
    <p:sldId id="2207" r:id="rId20"/>
    <p:sldId id="2208" r:id="rId21"/>
    <p:sldId id="2189" r:id="rId22"/>
    <p:sldId id="2214" r:id="rId23"/>
    <p:sldId id="2190" r:id="rId24"/>
    <p:sldId id="2201" r:id="rId25"/>
    <p:sldId id="2215" r:id="rId26"/>
    <p:sldId id="2191" r:id="rId27"/>
    <p:sldId id="2192" r:id="rId28"/>
    <p:sldId id="2202" r:id="rId29"/>
    <p:sldId id="2216" r:id="rId30"/>
    <p:sldId id="2193" r:id="rId31"/>
    <p:sldId id="2203" r:id="rId32"/>
    <p:sldId id="2194" r:id="rId33"/>
    <p:sldId id="2204" r:id="rId34"/>
    <p:sldId id="2217" r:id="rId35"/>
    <p:sldId id="2210" r:id="rId36"/>
    <p:sldId id="2195" r:id="rId37"/>
    <p:sldId id="2205" r:id="rId38"/>
    <p:sldId id="2196" r:id="rId39"/>
    <p:sldId id="2197" r:id="rId40"/>
    <p:sldId id="2209" r:id="rId41"/>
    <p:sldId id="2198" r:id="rId42"/>
    <p:sldId id="2206" r:id="rId43"/>
    <p:sldId id="2211" r:id="rId44"/>
    <p:sldId id="2212" r:id="rId45"/>
    <p:sldId id="2188" r:id="rId46"/>
    <p:sldId id="2183" r:id="rId47"/>
    <p:sldId id="2175" r:id="rId48"/>
    <p:sldId id="2226" r:id="rId49"/>
    <p:sldId id="2231" r:id="rId50"/>
    <p:sldId id="2233" r:id="rId51"/>
    <p:sldId id="2232" r:id="rId52"/>
    <p:sldId id="2234" r:id="rId53"/>
    <p:sldId id="2235" r:id="rId54"/>
    <p:sldId id="2237" r:id="rId55"/>
    <p:sldId id="2236" r:id="rId56"/>
  </p:sldIdLst>
  <p:sldSz cx="12192000" cy="6858000"/>
  <p:notesSz cx="7104063" cy="10234613"/>
  <p:embeddedFontLst>
    <p:embeddedFont>
      <p:font typeface="KoPubWorld돋움체 Bold" panose="020B0604020202020204" charset="-127"/>
      <p:bold r:id="rId58"/>
    </p:embeddedFont>
    <p:embeddedFont>
      <p:font typeface="맑은 고딕" panose="020B0503020000020004" pitchFamily="34" charset="-127"/>
      <p:regular r:id="rId59"/>
      <p:bold r:id="rId60"/>
    </p:embeddedFont>
    <p:embeddedFont>
      <p:font typeface="Berlin Sans FB Demi" panose="020E0802020502020306" pitchFamily="34" charset="0"/>
      <p:bold r:id="rId61"/>
    </p:embeddedFont>
    <p:embeddedFont>
      <p:font typeface="DM Sans" pitchFamily="2" charset="0"/>
      <p:regular r:id="rId62"/>
      <p:bold r:id="rId63"/>
      <p:italic r:id="rId64"/>
      <p:boldItalic r:id="rId65"/>
    </p:embeddedFont>
    <p:embeddedFont>
      <p:font typeface="Franklin Gothic Medium" panose="020B0603020102020204" pitchFamily="34" charset="0"/>
      <p:regular r:id="rId66"/>
      <p:italic r:id="rId67"/>
    </p:embeddedFont>
    <p:embeddedFont>
      <p:font typeface="Tahoma" panose="020B0604030504040204" pitchFamily="34" charset="0"/>
      <p:regular r:id="rId68"/>
      <p:bold r:id="rId69"/>
    </p:embeddedFont>
    <p:embeddedFont>
      <p:font typeface="Tahoma" panose="020B0604030504040204" pitchFamily="34" charset="0"/>
      <p:regular r:id="rId68"/>
      <p:bold r:id="rId6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번" id="{B4328156-3728-4547-A159-0C1946348DF8}">
          <p14:sldIdLst>
            <p14:sldId id="2225"/>
            <p14:sldId id="2219"/>
            <p14:sldId id="2229"/>
            <p14:sldId id="2228"/>
          </p14:sldIdLst>
        </p14:section>
        <p14:section name="2번" id="{62372102-5079-43BF-82CE-A542D98AB13E}">
          <p14:sldIdLst>
            <p14:sldId id="2230"/>
            <p14:sldId id="2227"/>
            <p14:sldId id="2220"/>
            <p14:sldId id="2221"/>
            <p14:sldId id="2222"/>
            <p14:sldId id="2223"/>
            <p14:sldId id="2224"/>
          </p14:sldIdLst>
        </p14:section>
        <p14:section name="ISP" id="{9CE7D5CB-85D3-45F4-8D3A-809FCF9CA840}">
          <p14:sldIdLst>
            <p14:sldId id="2177"/>
            <p14:sldId id="2213"/>
            <p14:sldId id="2184"/>
            <p14:sldId id="2200"/>
            <p14:sldId id="2207"/>
            <p14:sldId id="2208"/>
            <p14:sldId id="2189"/>
            <p14:sldId id="2214"/>
            <p14:sldId id="2190"/>
            <p14:sldId id="2201"/>
            <p14:sldId id="2215"/>
            <p14:sldId id="2191"/>
            <p14:sldId id="2192"/>
            <p14:sldId id="2202"/>
            <p14:sldId id="2216"/>
            <p14:sldId id="2193"/>
            <p14:sldId id="2203"/>
            <p14:sldId id="2194"/>
            <p14:sldId id="2204"/>
            <p14:sldId id="2217"/>
            <p14:sldId id="2210"/>
            <p14:sldId id="2195"/>
            <p14:sldId id="2205"/>
            <p14:sldId id="2196"/>
            <p14:sldId id="2197"/>
            <p14:sldId id="2209"/>
            <p14:sldId id="2198"/>
            <p14:sldId id="2206"/>
            <p14:sldId id="2211"/>
            <p14:sldId id="2212"/>
            <p14:sldId id="2188"/>
            <p14:sldId id="2183"/>
            <p14:sldId id="2175"/>
          </p14:sldIdLst>
        </p14:section>
        <p14:section name="참고" id="{EB56BA94-61B7-4039-92AF-10C155AB5AFA}">
          <p14:sldIdLst>
            <p14:sldId id="2226"/>
            <p14:sldId id="2231"/>
            <p14:sldId id="2233"/>
            <p14:sldId id="2232"/>
            <p14:sldId id="2234"/>
            <p14:sldId id="2235"/>
            <p14:sldId id="2237"/>
            <p14:sldId id="2236"/>
          </p14:sldIdLst>
        </p14:section>
      </p14:sectionLst>
    </p:ext>
    <p:ext uri="{EFAFB233-063F-42B5-8137-9DF3F51BA10A}">
      <p15:sldGuideLst xmlns:p15="http://schemas.microsoft.com/office/powerpoint/2012/main">
        <p15:guide id="4" orient="horz" pos="2160" userDrawn="1">
          <p15:clr>
            <a:srgbClr val="A4A3A4"/>
          </p15:clr>
        </p15:guide>
        <p15:guide id="8" pos="3840" userDrawn="1">
          <p15:clr>
            <a:srgbClr val="A4A3A4"/>
          </p15:clr>
        </p15:guide>
        <p15:guide id="9" pos="574" userDrawn="1">
          <p15:clr>
            <a:srgbClr val="A4A3A4"/>
          </p15:clr>
        </p15:guide>
        <p15:guide id="10" pos="73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D3ED"/>
    <a:srgbClr val="13113C"/>
    <a:srgbClr val="0000FF"/>
    <a:srgbClr val="040230"/>
    <a:srgbClr val="090476"/>
    <a:srgbClr val="260666"/>
    <a:srgbClr val="050067"/>
    <a:srgbClr val="120981"/>
    <a:srgbClr val="000000"/>
    <a:srgbClr val="0E31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362CAB-6A53-4BD7-8E94-2955ED3112D6}" v="76" dt="2025-04-17T10:06:04.504"/>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3818" autoAdjust="0"/>
  </p:normalViewPr>
  <p:slideViewPr>
    <p:cSldViewPr snapToGrid="0">
      <p:cViewPr varScale="1">
        <p:scale>
          <a:sx n="104" d="100"/>
          <a:sy n="104" d="100"/>
        </p:scale>
        <p:origin x="792" y="96"/>
      </p:cViewPr>
      <p:guideLst>
        <p:guide orient="horz" pos="2160"/>
        <p:guide pos="3840"/>
        <p:guide pos="574"/>
        <p:guide pos="7355"/>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1.fntdata"/><Relationship Id="rId66" Type="http://schemas.openxmlformats.org/officeDocument/2006/relationships/font" Target="fonts/font9.fntdata"/><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Hoang Luan" userId="77143920-6f91-4b3b-8c48-63a64f5fdfa3" providerId="ADAL" clId="{EA362CAB-6A53-4BD7-8E94-2955ED3112D6}"/>
    <pc:docChg chg="undo custSel addSld delSld modSld sldOrd modSection">
      <pc:chgData name="Dinh Hoang Luan" userId="77143920-6f91-4b3b-8c48-63a64f5fdfa3" providerId="ADAL" clId="{EA362CAB-6A53-4BD7-8E94-2955ED3112D6}" dt="2025-04-17T15:24:50.625" v="261" actId="1076"/>
      <pc:docMkLst>
        <pc:docMk/>
      </pc:docMkLst>
      <pc:sldChg chg="modSp mod ord">
        <pc:chgData name="Dinh Hoang Luan" userId="77143920-6f91-4b3b-8c48-63a64f5fdfa3" providerId="ADAL" clId="{EA362CAB-6A53-4BD7-8E94-2955ED3112D6}" dt="2025-04-17T15:24:50.625" v="261" actId="1076"/>
        <pc:sldMkLst>
          <pc:docMk/>
          <pc:sldMk cId="2949827455" sldId="2184"/>
        </pc:sldMkLst>
        <pc:spChg chg="mod">
          <ac:chgData name="Dinh Hoang Luan" userId="77143920-6f91-4b3b-8c48-63a64f5fdfa3" providerId="ADAL" clId="{EA362CAB-6A53-4BD7-8E94-2955ED3112D6}" dt="2025-04-17T15:24:50.625" v="261" actId="1076"/>
          <ac:spMkLst>
            <pc:docMk/>
            <pc:sldMk cId="2949827455" sldId="2184"/>
            <ac:spMk id="4" creationId="{267D3F46-5375-1CE9-938D-ECDFCE3293B8}"/>
          </ac:spMkLst>
        </pc:spChg>
      </pc:sldChg>
      <pc:sldChg chg="addSp delSp modSp mod modShow">
        <pc:chgData name="Dinh Hoang Luan" userId="77143920-6f91-4b3b-8c48-63a64f5fdfa3" providerId="ADAL" clId="{EA362CAB-6A53-4BD7-8E94-2955ED3112D6}" dt="2025-04-17T09:54:48.464" v="161" actId="729"/>
        <pc:sldMkLst>
          <pc:docMk/>
          <pc:sldMk cId="1924284185" sldId="2189"/>
        </pc:sldMkLst>
        <pc:spChg chg="mod">
          <ac:chgData name="Dinh Hoang Luan" userId="77143920-6f91-4b3b-8c48-63a64f5fdfa3" providerId="ADAL" clId="{EA362CAB-6A53-4BD7-8E94-2955ED3112D6}" dt="2025-04-17T08:36:54.741" v="53" actId="20577"/>
          <ac:spMkLst>
            <pc:docMk/>
            <pc:sldMk cId="1924284185" sldId="2189"/>
            <ac:spMk id="4" creationId="{2AAC8A29-322F-BFBB-C001-3D0F2E2886D1}"/>
          </ac:spMkLst>
        </pc:spChg>
        <pc:picChg chg="add del mod">
          <ac:chgData name="Dinh Hoang Luan" userId="77143920-6f91-4b3b-8c48-63a64f5fdfa3" providerId="ADAL" clId="{EA362CAB-6A53-4BD7-8E94-2955ED3112D6}" dt="2025-04-17T09:14:29.126" v="156" actId="478"/>
          <ac:picMkLst>
            <pc:docMk/>
            <pc:sldMk cId="1924284185" sldId="2189"/>
            <ac:picMk id="2054" creationId="{CECF985F-3BE0-494D-1DC1-8FE0FACB63E3}"/>
          </ac:picMkLst>
        </pc:picChg>
        <pc:picChg chg="add mod">
          <ac:chgData name="Dinh Hoang Luan" userId="77143920-6f91-4b3b-8c48-63a64f5fdfa3" providerId="ADAL" clId="{EA362CAB-6A53-4BD7-8E94-2955ED3112D6}" dt="2025-04-17T09:14:36.978" v="160" actId="1076"/>
          <ac:picMkLst>
            <pc:docMk/>
            <pc:sldMk cId="1924284185" sldId="2189"/>
            <ac:picMk id="2056" creationId="{1CBA0D67-984F-6C06-3ADA-5C5E676771DF}"/>
          </ac:picMkLst>
        </pc:picChg>
      </pc:sldChg>
      <pc:sldChg chg="modSp mod">
        <pc:chgData name="Dinh Hoang Luan" userId="77143920-6f91-4b3b-8c48-63a64f5fdfa3" providerId="ADAL" clId="{EA362CAB-6A53-4BD7-8E94-2955ED3112D6}" dt="2025-04-17T08:18:19.701" v="40" actId="20577"/>
        <pc:sldMkLst>
          <pc:docMk/>
          <pc:sldMk cId="3414412115" sldId="2198"/>
        </pc:sldMkLst>
        <pc:spChg chg="mod">
          <ac:chgData name="Dinh Hoang Luan" userId="77143920-6f91-4b3b-8c48-63a64f5fdfa3" providerId="ADAL" clId="{EA362CAB-6A53-4BD7-8E94-2955ED3112D6}" dt="2025-04-17T08:18:19.701" v="40" actId="20577"/>
          <ac:spMkLst>
            <pc:docMk/>
            <pc:sldMk cId="3414412115" sldId="2198"/>
            <ac:spMk id="3" creationId="{41AE5091-FBA4-978E-F484-57D349E665FC}"/>
          </ac:spMkLst>
        </pc:spChg>
        <pc:spChg chg="mod">
          <ac:chgData name="Dinh Hoang Luan" userId="77143920-6f91-4b3b-8c48-63a64f5fdfa3" providerId="ADAL" clId="{EA362CAB-6A53-4BD7-8E94-2955ED3112D6}" dt="2025-04-17T08:10:06.473" v="7"/>
          <ac:spMkLst>
            <pc:docMk/>
            <pc:sldMk cId="3414412115" sldId="2198"/>
            <ac:spMk id="4" creationId="{378BC0BA-23B0-4420-75AA-59AFE98C4D22}"/>
          </ac:spMkLst>
        </pc:spChg>
        <pc:picChg chg="mod">
          <ac:chgData name="Dinh Hoang Luan" userId="77143920-6f91-4b3b-8c48-63a64f5fdfa3" providerId="ADAL" clId="{EA362CAB-6A53-4BD7-8E94-2955ED3112D6}" dt="2025-04-17T08:10:08.224" v="8" actId="1076"/>
          <ac:picMkLst>
            <pc:docMk/>
            <pc:sldMk cId="3414412115" sldId="2198"/>
            <ac:picMk id="10242" creationId="{2ACA7C1F-02AE-BC3B-6F5B-4470DACED142}"/>
          </ac:picMkLst>
        </pc:picChg>
      </pc:sldChg>
      <pc:sldChg chg="modSp mod">
        <pc:chgData name="Dinh Hoang Luan" userId="77143920-6f91-4b3b-8c48-63a64f5fdfa3" providerId="ADAL" clId="{EA362CAB-6A53-4BD7-8E94-2955ED3112D6}" dt="2025-04-17T08:41:14.346" v="72" actId="20577"/>
        <pc:sldMkLst>
          <pc:docMk/>
          <pc:sldMk cId="839931658" sldId="2200"/>
        </pc:sldMkLst>
        <pc:spChg chg="mod">
          <ac:chgData name="Dinh Hoang Luan" userId="77143920-6f91-4b3b-8c48-63a64f5fdfa3" providerId="ADAL" clId="{EA362CAB-6A53-4BD7-8E94-2955ED3112D6}" dt="2025-04-17T08:41:14.346" v="72" actId="20577"/>
          <ac:spMkLst>
            <pc:docMk/>
            <pc:sldMk cId="839931658" sldId="2200"/>
            <ac:spMk id="4" creationId="{556788F3-9D37-23D5-A8F7-7AF9216EE127}"/>
          </ac:spMkLst>
        </pc:spChg>
      </pc:sldChg>
      <pc:sldChg chg="modSp mod">
        <pc:chgData name="Dinh Hoang Luan" userId="77143920-6f91-4b3b-8c48-63a64f5fdfa3" providerId="ADAL" clId="{EA362CAB-6A53-4BD7-8E94-2955ED3112D6}" dt="2025-04-17T09:59:54.603" v="165" actId="20577"/>
        <pc:sldMkLst>
          <pc:docMk/>
          <pc:sldMk cId="742928160" sldId="2206"/>
        </pc:sldMkLst>
        <pc:spChg chg="mod">
          <ac:chgData name="Dinh Hoang Luan" userId="77143920-6f91-4b3b-8c48-63a64f5fdfa3" providerId="ADAL" clId="{EA362CAB-6A53-4BD7-8E94-2955ED3112D6}" dt="2025-04-17T09:59:54.603" v="165" actId="20577"/>
          <ac:spMkLst>
            <pc:docMk/>
            <pc:sldMk cId="742928160" sldId="2206"/>
            <ac:spMk id="4" creationId="{A1385066-37D5-B665-21F1-9C9D85EE4CC6}"/>
          </ac:spMkLst>
        </pc:spChg>
        <pc:spChg chg="mod">
          <ac:chgData name="Dinh Hoang Luan" userId="77143920-6f91-4b3b-8c48-63a64f5fdfa3" providerId="ADAL" clId="{EA362CAB-6A53-4BD7-8E94-2955ED3112D6}" dt="2025-04-17T08:11:11.591" v="27" actId="1036"/>
          <ac:spMkLst>
            <pc:docMk/>
            <pc:sldMk cId="742928160" sldId="2206"/>
            <ac:spMk id="7" creationId="{C24E0A09-552B-3BC4-EDFA-B602864A263B}"/>
          </ac:spMkLst>
        </pc:spChg>
        <pc:spChg chg="mod">
          <ac:chgData name="Dinh Hoang Luan" userId="77143920-6f91-4b3b-8c48-63a64f5fdfa3" providerId="ADAL" clId="{EA362CAB-6A53-4BD7-8E94-2955ED3112D6}" dt="2025-04-17T08:11:11.591" v="27" actId="1036"/>
          <ac:spMkLst>
            <pc:docMk/>
            <pc:sldMk cId="742928160" sldId="2206"/>
            <ac:spMk id="8" creationId="{72453198-8F62-39FD-2636-28521D9433B7}"/>
          </ac:spMkLst>
        </pc:spChg>
        <pc:picChg chg="mod">
          <ac:chgData name="Dinh Hoang Luan" userId="77143920-6f91-4b3b-8c48-63a64f5fdfa3" providerId="ADAL" clId="{EA362CAB-6A53-4BD7-8E94-2955ED3112D6}" dt="2025-04-17T08:11:11.591" v="27" actId="1036"/>
          <ac:picMkLst>
            <pc:docMk/>
            <pc:sldMk cId="742928160" sldId="2206"/>
            <ac:picMk id="5" creationId="{DAC6DAD6-5A96-E38E-12CC-A399206D9807}"/>
          </ac:picMkLst>
        </pc:picChg>
        <pc:picChg chg="mod">
          <ac:chgData name="Dinh Hoang Luan" userId="77143920-6f91-4b3b-8c48-63a64f5fdfa3" providerId="ADAL" clId="{EA362CAB-6A53-4BD7-8E94-2955ED3112D6}" dt="2025-04-17T08:11:11.591" v="27" actId="1036"/>
          <ac:picMkLst>
            <pc:docMk/>
            <pc:sldMk cId="742928160" sldId="2206"/>
            <ac:picMk id="10244" creationId="{B3EC7C51-57D3-C7DA-6C1C-933DE7D637F7}"/>
          </ac:picMkLst>
        </pc:picChg>
      </pc:sldChg>
      <pc:sldChg chg="addSp delSp mod">
        <pc:chgData name="Dinh Hoang Luan" userId="77143920-6f91-4b3b-8c48-63a64f5fdfa3" providerId="ADAL" clId="{EA362CAB-6A53-4BD7-8E94-2955ED3112D6}" dt="2025-04-17T08:40:38.482" v="66" actId="21"/>
        <pc:sldMkLst>
          <pc:docMk/>
          <pc:sldMk cId="3630809412" sldId="2207"/>
        </pc:sldMkLst>
        <pc:spChg chg="add del">
          <ac:chgData name="Dinh Hoang Luan" userId="77143920-6f91-4b3b-8c48-63a64f5fdfa3" providerId="ADAL" clId="{EA362CAB-6A53-4BD7-8E94-2955ED3112D6}" dt="2025-04-17T08:40:38.482" v="66" actId="21"/>
          <ac:spMkLst>
            <pc:docMk/>
            <pc:sldMk cId="3630809412" sldId="2207"/>
            <ac:spMk id="8" creationId="{F2DA8300-5709-06D5-C3DB-A8ADB5E809FD}"/>
          </ac:spMkLst>
        </pc:spChg>
      </pc:sldChg>
      <pc:sldChg chg="addSp delSp modSp mod">
        <pc:chgData name="Dinh Hoang Luan" userId="77143920-6f91-4b3b-8c48-63a64f5fdfa3" providerId="ADAL" clId="{EA362CAB-6A53-4BD7-8E94-2955ED3112D6}" dt="2025-04-17T08:43:13.256" v="126" actId="1076"/>
        <pc:sldMkLst>
          <pc:docMk/>
          <pc:sldMk cId="489004782" sldId="2208"/>
        </pc:sldMkLst>
        <pc:spChg chg="add mod">
          <ac:chgData name="Dinh Hoang Luan" userId="77143920-6f91-4b3b-8c48-63a64f5fdfa3" providerId="ADAL" clId="{EA362CAB-6A53-4BD7-8E94-2955ED3112D6}" dt="2025-04-17T08:42:20.996" v="91" actId="1076"/>
          <ac:spMkLst>
            <pc:docMk/>
            <pc:sldMk cId="489004782" sldId="2208"/>
            <ac:spMk id="11" creationId="{71C8E1E9-EEBF-56D9-E2C3-FADE52CD7EFA}"/>
          </ac:spMkLst>
        </pc:spChg>
        <pc:spChg chg="add mod">
          <ac:chgData name="Dinh Hoang Luan" userId="77143920-6f91-4b3b-8c48-63a64f5fdfa3" providerId="ADAL" clId="{EA362CAB-6A53-4BD7-8E94-2955ED3112D6}" dt="2025-04-17T08:43:13.256" v="126" actId="1076"/>
          <ac:spMkLst>
            <pc:docMk/>
            <pc:sldMk cId="489004782" sldId="2208"/>
            <ac:spMk id="12" creationId="{B514F652-0F07-8818-5A5E-D97CC7F1A6C5}"/>
          </ac:spMkLst>
        </pc:spChg>
        <pc:graphicFrameChg chg="del">
          <ac:chgData name="Dinh Hoang Luan" userId="77143920-6f91-4b3b-8c48-63a64f5fdfa3" providerId="ADAL" clId="{EA362CAB-6A53-4BD7-8E94-2955ED3112D6}" dt="2025-04-17T08:38:57.378" v="62" actId="478"/>
          <ac:graphicFrameMkLst>
            <pc:docMk/>
            <pc:sldMk cId="489004782" sldId="2208"/>
            <ac:graphicFrameMk id="6" creationId="{3207298B-B9F7-A511-2ACD-0C22D83FFD4A}"/>
          </ac:graphicFrameMkLst>
        </pc:graphicFrameChg>
        <pc:picChg chg="del">
          <ac:chgData name="Dinh Hoang Luan" userId="77143920-6f91-4b3b-8c48-63a64f5fdfa3" providerId="ADAL" clId="{EA362CAB-6A53-4BD7-8E94-2955ED3112D6}" dt="2025-04-17T08:37:30.133" v="55" actId="478"/>
          <ac:picMkLst>
            <pc:docMk/>
            <pc:sldMk cId="489004782" sldId="2208"/>
            <ac:picMk id="19460" creationId="{97606F93-CEB0-8961-7DF2-1502AA824DCA}"/>
          </ac:picMkLst>
        </pc:picChg>
        <pc:picChg chg="add mod">
          <ac:chgData name="Dinh Hoang Luan" userId="77143920-6f91-4b3b-8c48-63a64f5fdfa3" providerId="ADAL" clId="{EA362CAB-6A53-4BD7-8E94-2955ED3112D6}" dt="2025-04-17T08:40:30.241" v="64" actId="732"/>
          <ac:picMkLst>
            <pc:docMk/>
            <pc:sldMk cId="489004782" sldId="2208"/>
            <ac:picMk id="19462" creationId="{8C04A99D-3F69-AB2C-1781-67B6357BD6E9}"/>
          </ac:picMkLst>
        </pc:picChg>
      </pc:sldChg>
      <pc:sldChg chg="modSp mod">
        <pc:chgData name="Dinh Hoang Luan" userId="77143920-6f91-4b3b-8c48-63a64f5fdfa3" providerId="ADAL" clId="{EA362CAB-6A53-4BD7-8E94-2955ED3112D6}" dt="2025-04-17T08:13:08.384" v="39" actId="20577"/>
        <pc:sldMkLst>
          <pc:docMk/>
          <pc:sldMk cId="922472925" sldId="2209"/>
        </pc:sldMkLst>
        <pc:spChg chg="mod">
          <ac:chgData name="Dinh Hoang Luan" userId="77143920-6f91-4b3b-8c48-63a64f5fdfa3" providerId="ADAL" clId="{EA362CAB-6A53-4BD7-8E94-2955ED3112D6}" dt="2025-04-17T08:13:08.384" v="39" actId="20577"/>
          <ac:spMkLst>
            <pc:docMk/>
            <pc:sldMk cId="922472925" sldId="2209"/>
            <ac:spMk id="5" creationId="{C6EE0BD8-3C0A-6EB7-4784-253A062F0810}"/>
          </ac:spMkLst>
        </pc:spChg>
      </pc:sldChg>
      <pc:sldChg chg="modSp add mod ord">
        <pc:chgData name="Dinh Hoang Luan" userId="77143920-6f91-4b3b-8c48-63a64f5fdfa3" providerId="ADAL" clId="{EA362CAB-6A53-4BD7-8E94-2955ED3112D6}" dt="2025-04-17T08:25:33.329" v="51"/>
        <pc:sldMkLst>
          <pc:docMk/>
          <pc:sldMk cId="3204218714" sldId="2211"/>
        </pc:sldMkLst>
        <pc:spChg chg="mod">
          <ac:chgData name="Dinh Hoang Luan" userId="77143920-6f91-4b3b-8c48-63a64f5fdfa3" providerId="ADAL" clId="{EA362CAB-6A53-4BD7-8E94-2955ED3112D6}" dt="2025-04-17T08:18:40.098" v="47" actId="20577"/>
          <ac:spMkLst>
            <pc:docMk/>
            <pc:sldMk cId="3204218714" sldId="2211"/>
            <ac:spMk id="3" creationId="{F2ECCCA1-BCBB-6E91-2452-11EC95E48BBF}"/>
          </ac:spMkLst>
        </pc:spChg>
      </pc:sldChg>
      <pc:sldChg chg="addSp delSp modSp add mod">
        <pc:chgData name="Dinh Hoang Luan" userId="77143920-6f91-4b3b-8c48-63a64f5fdfa3" providerId="ADAL" clId="{EA362CAB-6A53-4BD7-8E94-2955ED3112D6}" dt="2025-04-17T10:06:11.678" v="259" actId="1076"/>
        <pc:sldMkLst>
          <pc:docMk/>
          <pc:sldMk cId="661073694" sldId="2212"/>
        </pc:sldMkLst>
        <pc:spChg chg="mod">
          <ac:chgData name="Dinh Hoang Luan" userId="77143920-6f91-4b3b-8c48-63a64f5fdfa3" providerId="ADAL" clId="{EA362CAB-6A53-4BD7-8E94-2955ED3112D6}" dt="2025-04-17T10:00:41.515" v="224" actId="20577"/>
          <ac:spMkLst>
            <pc:docMk/>
            <pc:sldMk cId="661073694" sldId="2212"/>
            <ac:spMk id="3" creationId="{BFA018D7-5E77-207F-E4BB-F9180B06DF18}"/>
          </ac:spMkLst>
        </pc:spChg>
        <pc:spChg chg="mod">
          <ac:chgData name="Dinh Hoang Luan" userId="77143920-6f91-4b3b-8c48-63a64f5fdfa3" providerId="ADAL" clId="{EA362CAB-6A53-4BD7-8E94-2955ED3112D6}" dt="2025-04-17T10:02:49.931" v="231" actId="207"/>
          <ac:spMkLst>
            <pc:docMk/>
            <pc:sldMk cId="661073694" sldId="2212"/>
            <ac:spMk id="4" creationId="{0E2A11AE-61D9-C080-3865-944B4ABFC45B}"/>
          </ac:spMkLst>
        </pc:spChg>
        <pc:spChg chg="del">
          <ac:chgData name="Dinh Hoang Luan" userId="77143920-6f91-4b3b-8c48-63a64f5fdfa3" providerId="ADAL" clId="{EA362CAB-6A53-4BD7-8E94-2955ED3112D6}" dt="2025-04-17T10:03:13.711" v="233" actId="478"/>
          <ac:spMkLst>
            <pc:docMk/>
            <pc:sldMk cId="661073694" sldId="2212"/>
            <ac:spMk id="7" creationId="{BAA30412-653A-31F9-EFB7-D306826BAD75}"/>
          </ac:spMkLst>
        </pc:spChg>
        <pc:spChg chg="del">
          <ac:chgData name="Dinh Hoang Luan" userId="77143920-6f91-4b3b-8c48-63a64f5fdfa3" providerId="ADAL" clId="{EA362CAB-6A53-4BD7-8E94-2955ED3112D6}" dt="2025-04-17T10:03:13.711" v="233" actId="478"/>
          <ac:spMkLst>
            <pc:docMk/>
            <pc:sldMk cId="661073694" sldId="2212"/>
            <ac:spMk id="8" creationId="{8FC5CFFE-29C5-88F5-33B7-323F15D1628E}"/>
          </ac:spMkLst>
        </pc:spChg>
        <pc:spChg chg="add mod">
          <ac:chgData name="Dinh Hoang Luan" userId="77143920-6f91-4b3b-8c48-63a64f5fdfa3" providerId="ADAL" clId="{EA362CAB-6A53-4BD7-8E94-2955ED3112D6}" dt="2025-04-17T10:06:11.678" v="259" actId="1076"/>
          <ac:spMkLst>
            <pc:docMk/>
            <pc:sldMk cId="661073694" sldId="2212"/>
            <ac:spMk id="9" creationId="{320742D2-F99C-E564-DD32-629DA322CC41}"/>
          </ac:spMkLst>
        </pc:spChg>
        <pc:spChg chg="add mod">
          <ac:chgData name="Dinh Hoang Luan" userId="77143920-6f91-4b3b-8c48-63a64f5fdfa3" providerId="ADAL" clId="{EA362CAB-6A53-4BD7-8E94-2955ED3112D6}" dt="2025-04-17T10:06:11.678" v="259" actId="1076"/>
          <ac:spMkLst>
            <pc:docMk/>
            <pc:sldMk cId="661073694" sldId="2212"/>
            <ac:spMk id="11" creationId="{C84F5574-F865-0A7B-0F48-9A35FCA9B0A1}"/>
          </ac:spMkLst>
        </pc:spChg>
        <pc:picChg chg="del">
          <ac:chgData name="Dinh Hoang Luan" userId="77143920-6f91-4b3b-8c48-63a64f5fdfa3" providerId="ADAL" clId="{EA362CAB-6A53-4BD7-8E94-2955ED3112D6}" dt="2025-04-17T10:03:10.591" v="232" actId="478"/>
          <ac:picMkLst>
            <pc:docMk/>
            <pc:sldMk cId="661073694" sldId="2212"/>
            <ac:picMk id="5" creationId="{12805069-0FD2-6E09-C7AC-2B4CCDC7C5B5}"/>
          </ac:picMkLst>
        </pc:picChg>
        <pc:picChg chg="add mod">
          <ac:chgData name="Dinh Hoang Luan" userId="77143920-6f91-4b3b-8c48-63a64f5fdfa3" providerId="ADAL" clId="{EA362CAB-6A53-4BD7-8E94-2955ED3112D6}" dt="2025-04-17T10:05:47.286" v="257" actId="1035"/>
          <ac:picMkLst>
            <pc:docMk/>
            <pc:sldMk cId="661073694" sldId="2212"/>
            <ac:picMk id="6" creationId="{683F648C-79FA-6674-4F68-B41D9BE913E5}"/>
          </ac:picMkLst>
        </pc:picChg>
        <pc:picChg chg="del">
          <ac:chgData name="Dinh Hoang Luan" userId="77143920-6f91-4b3b-8c48-63a64f5fdfa3" providerId="ADAL" clId="{EA362CAB-6A53-4BD7-8E94-2955ED3112D6}" dt="2025-04-17T10:03:10.591" v="232" actId="478"/>
          <ac:picMkLst>
            <pc:docMk/>
            <pc:sldMk cId="661073694" sldId="2212"/>
            <ac:picMk id="10244" creationId="{7A95CAAE-5A3B-A5E2-3018-0362F9234107}"/>
          </ac:picMkLst>
        </pc:picChg>
        <pc:picChg chg="add mod">
          <ac:chgData name="Dinh Hoang Luan" userId="77143920-6f91-4b3b-8c48-63a64f5fdfa3" providerId="ADAL" clId="{EA362CAB-6A53-4BD7-8E94-2955ED3112D6}" dt="2025-04-17T10:05:47.286" v="257" actId="1035"/>
          <ac:picMkLst>
            <pc:docMk/>
            <pc:sldMk cId="661073694" sldId="2212"/>
            <ac:picMk id="22530" creationId="{E53157C7-1AAA-9749-648B-3E06A84573EA}"/>
          </ac:picMkLst>
        </pc:picChg>
      </pc:sldChg>
      <pc:sldChg chg="addSp delSp modSp add mod ord">
        <pc:chgData name="Dinh Hoang Luan" userId="77143920-6f91-4b3b-8c48-63a64f5fdfa3" providerId="ADAL" clId="{EA362CAB-6A53-4BD7-8E94-2955ED3112D6}" dt="2025-04-17T15:24:41.018" v="260" actId="20577"/>
        <pc:sldMkLst>
          <pc:docMk/>
          <pc:sldMk cId="1978499609" sldId="2213"/>
        </pc:sldMkLst>
        <pc:spChg chg="mod">
          <ac:chgData name="Dinh Hoang Luan" userId="77143920-6f91-4b3b-8c48-63a64f5fdfa3" providerId="ADAL" clId="{EA362CAB-6A53-4BD7-8E94-2955ED3112D6}" dt="2025-04-17T15:24:41.018" v="260" actId="20577"/>
          <ac:spMkLst>
            <pc:docMk/>
            <pc:sldMk cId="1978499609" sldId="2213"/>
            <ac:spMk id="4" creationId="{F348019B-83BE-6795-2C88-F511ECA0B565}"/>
          </ac:spMkLst>
        </pc:spChg>
        <pc:spChg chg="add">
          <ac:chgData name="Dinh Hoang Luan" userId="77143920-6f91-4b3b-8c48-63a64f5fdfa3" providerId="ADAL" clId="{EA362CAB-6A53-4BD7-8E94-2955ED3112D6}" dt="2025-04-17T09:08:35.439" v="129"/>
          <ac:spMkLst>
            <pc:docMk/>
            <pc:sldMk cId="1978499609" sldId="2213"/>
            <ac:spMk id="5" creationId="{507ED21A-EEE3-C03D-3EAE-C084FAA5AB8C}"/>
          </ac:spMkLst>
        </pc:spChg>
        <pc:spChg chg="add">
          <ac:chgData name="Dinh Hoang Luan" userId="77143920-6f91-4b3b-8c48-63a64f5fdfa3" providerId="ADAL" clId="{EA362CAB-6A53-4BD7-8E94-2955ED3112D6}" dt="2025-04-17T09:08:46.821" v="130"/>
          <ac:spMkLst>
            <pc:docMk/>
            <pc:sldMk cId="1978499609" sldId="2213"/>
            <ac:spMk id="6" creationId="{3B62A1AD-3588-1505-5480-38C06D370EC7}"/>
          </ac:spMkLst>
        </pc:spChg>
        <pc:spChg chg="mod">
          <ac:chgData name="Dinh Hoang Luan" userId="77143920-6f91-4b3b-8c48-63a64f5fdfa3" providerId="ADAL" clId="{EA362CAB-6A53-4BD7-8E94-2955ED3112D6}" dt="2025-04-17T09:11:34.721" v="148" actId="1076"/>
          <ac:spMkLst>
            <pc:docMk/>
            <pc:sldMk cId="1978499609" sldId="2213"/>
            <ac:spMk id="9" creationId="{FAA312E9-948D-2016-4809-896A9FBECDB0}"/>
          </ac:spMkLst>
        </pc:spChg>
        <pc:picChg chg="del">
          <ac:chgData name="Dinh Hoang Luan" userId="77143920-6f91-4b3b-8c48-63a64f5fdfa3" providerId="ADAL" clId="{EA362CAB-6A53-4BD7-8E94-2955ED3112D6}" dt="2025-04-17T09:08:34.762" v="128" actId="478"/>
          <ac:picMkLst>
            <pc:docMk/>
            <pc:sldMk cId="1978499609" sldId="2213"/>
            <ac:picMk id="1026" creationId="{08C161AA-FC6B-E11F-D439-31F1E497761F}"/>
          </ac:picMkLst>
        </pc:picChg>
        <pc:picChg chg="add mod">
          <ac:chgData name="Dinh Hoang Luan" userId="77143920-6f91-4b3b-8c48-63a64f5fdfa3" providerId="ADAL" clId="{EA362CAB-6A53-4BD7-8E94-2955ED3112D6}" dt="2025-04-17T09:11:38.478" v="149" actId="1076"/>
          <ac:picMkLst>
            <pc:docMk/>
            <pc:sldMk cId="1978499609" sldId="2213"/>
            <ac:picMk id="21510" creationId="{9AE68D4B-46C8-8654-E0AE-5C2C907069D3}"/>
          </ac:picMkLst>
        </pc:picChg>
      </pc:sldChg>
      <pc:sldChg chg="add del">
        <pc:chgData name="Dinh Hoang Luan" userId="77143920-6f91-4b3b-8c48-63a64f5fdfa3" providerId="ADAL" clId="{EA362CAB-6A53-4BD7-8E94-2955ED3112D6}" dt="2025-04-17T08:40:48.775" v="68"/>
        <pc:sldMkLst>
          <pc:docMk/>
          <pc:sldMk cId="4204601595" sldId="2213"/>
        </pc:sldMkLst>
      </pc:sldChg>
      <pc:sldChg chg="modSp add">
        <pc:chgData name="Dinh Hoang Luan" userId="77143920-6f91-4b3b-8c48-63a64f5fdfa3" providerId="ADAL" clId="{EA362CAB-6A53-4BD7-8E94-2955ED3112D6}" dt="2025-04-17T09:54:57.250" v="163" actId="1076"/>
        <pc:sldMkLst>
          <pc:docMk/>
          <pc:sldMk cId="3185218972" sldId="2214"/>
        </pc:sldMkLst>
        <pc:picChg chg="mod">
          <ac:chgData name="Dinh Hoang Luan" userId="77143920-6f91-4b3b-8c48-63a64f5fdfa3" providerId="ADAL" clId="{EA362CAB-6A53-4BD7-8E94-2955ED3112D6}" dt="2025-04-17T09:54:57.250" v="163" actId="1076"/>
          <ac:picMkLst>
            <pc:docMk/>
            <pc:sldMk cId="3185218972" sldId="2214"/>
            <ac:picMk id="2054" creationId="{4D0DC651-8DE6-2B02-2E90-7BF25A7DC95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3078427" cy="513508"/>
          </a:xfrm>
          <a:prstGeom prst="rect">
            <a:avLst/>
          </a:prstGeom>
        </p:spPr>
        <p:txBody>
          <a:bodyPr vert="horz" lIns="94796" tIns="47398" rIns="94796" bIns="47398" rtlCol="0"/>
          <a:lstStyle>
            <a:lvl1pPr algn="l">
              <a:defRPr sz="1200">
                <a:latin typeface="KoPubWorld돋움체 Bold" panose="00000800000000000000" pitchFamily="2" charset="-127"/>
                <a:ea typeface="KoPubWorld돋움체 Bold" panose="00000800000000000000" pitchFamily="2" charset="-127"/>
              </a:defRPr>
            </a:lvl1pPr>
          </a:lstStyle>
          <a:p>
            <a:endParaRPr lang="ko-KR" altLang="en-US"/>
          </a:p>
        </p:txBody>
      </p:sp>
      <p:sp>
        <p:nvSpPr>
          <p:cNvPr id="3" name="날짜 개체 틀 2"/>
          <p:cNvSpPr>
            <a:spLocks noGrp="1"/>
          </p:cNvSpPr>
          <p:nvPr>
            <p:ph type="dt" idx="1"/>
          </p:nvPr>
        </p:nvSpPr>
        <p:spPr>
          <a:xfrm>
            <a:off x="4023993" y="0"/>
            <a:ext cx="3078427" cy="513508"/>
          </a:xfrm>
          <a:prstGeom prst="rect">
            <a:avLst/>
          </a:prstGeom>
        </p:spPr>
        <p:txBody>
          <a:bodyPr vert="horz" lIns="94796" tIns="47398" rIns="94796" bIns="47398" rtlCol="0"/>
          <a:lstStyle>
            <a:lvl1pPr algn="r">
              <a:defRPr sz="1200">
                <a:latin typeface="KoPubWorld돋움체 Bold" panose="00000800000000000000" pitchFamily="2" charset="-127"/>
                <a:ea typeface="KoPubWorld돋움체 Bold" panose="00000800000000000000" pitchFamily="2" charset="-127"/>
              </a:defRPr>
            </a:lvl1pPr>
          </a:lstStyle>
          <a:p>
            <a:fld id="{8239ACA9-E514-453C-A1D6-049F7DE65FCA}" type="datetimeFigureOut">
              <a:rPr lang="ko-KR" altLang="en-US" smtClean="0"/>
              <a:pPr/>
              <a:t>2025-07-24</a:t>
            </a:fld>
            <a:endParaRPr lang="ko-KR" altLang="en-US"/>
          </a:p>
        </p:txBody>
      </p:sp>
      <p:sp>
        <p:nvSpPr>
          <p:cNvPr id="4" name="슬라이드 이미지 개체 틀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4796" tIns="47398" rIns="94796" bIns="47398" rtlCol="0" anchor="ctr"/>
          <a:lstStyle/>
          <a:p>
            <a:endParaRPr lang="ko-KR" altLang="en-US"/>
          </a:p>
        </p:txBody>
      </p:sp>
      <p:sp>
        <p:nvSpPr>
          <p:cNvPr id="5" name="슬라이드 노트 개체 틀 4"/>
          <p:cNvSpPr>
            <a:spLocks noGrp="1"/>
          </p:cNvSpPr>
          <p:nvPr>
            <p:ph type="body" sz="quarter" idx="3"/>
          </p:nvPr>
        </p:nvSpPr>
        <p:spPr>
          <a:xfrm>
            <a:off x="710407" y="4925407"/>
            <a:ext cx="5683250" cy="4029879"/>
          </a:xfrm>
          <a:prstGeom prst="rect">
            <a:avLst/>
          </a:prstGeom>
        </p:spPr>
        <p:txBody>
          <a:bodyPr vert="horz" lIns="94796" tIns="47398" rIns="94796" bIns="47398"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슬라이드 번호 개체 틀 6"/>
          <p:cNvSpPr>
            <a:spLocks noGrp="1"/>
          </p:cNvSpPr>
          <p:nvPr>
            <p:ph type="sldNum" sz="quarter" idx="5"/>
          </p:nvPr>
        </p:nvSpPr>
        <p:spPr>
          <a:xfrm>
            <a:off x="4023993" y="9721107"/>
            <a:ext cx="3078427" cy="513507"/>
          </a:xfrm>
          <a:prstGeom prst="rect">
            <a:avLst/>
          </a:prstGeom>
        </p:spPr>
        <p:txBody>
          <a:bodyPr vert="horz" lIns="94796" tIns="47398" rIns="94796" bIns="47398" rtlCol="0" anchor="b"/>
          <a:lstStyle>
            <a:lvl1pPr algn="r">
              <a:defRPr sz="1200">
                <a:latin typeface="KoPubWorld돋움체 Bold" panose="00000800000000000000" pitchFamily="2" charset="-127"/>
                <a:ea typeface="KoPubWorld돋움체 Bold" panose="00000800000000000000" pitchFamily="2" charset="-127"/>
              </a:defRPr>
            </a:lvl1pPr>
          </a:lstStyle>
          <a:p>
            <a:fld id="{464E4105-B870-4FC2-9A31-772D51798E89}" type="slidenum">
              <a:rPr lang="ko-KR" altLang="en-US" smtClean="0"/>
              <a:pPr/>
              <a:t>‹#›</a:t>
            </a:fld>
            <a:endParaRPr lang="ko-KR" altLang="en-US"/>
          </a:p>
        </p:txBody>
      </p:sp>
    </p:spTree>
    <p:extLst>
      <p:ext uri="{BB962C8B-B14F-4D97-AF65-F5344CB8AC3E}">
        <p14:creationId xmlns:p14="http://schemas.microsoft.com/office/powerpoint/2010/main" val="376526095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KoPubWorld돋움체 Bold" panose="00000800000000000000" pitchFamily="2" charset="-127"/>
        <a:ea typeface="KoPubWorld돋움체 Bold" panose="00000800000000000000" pitchFamily="2" charset="-127"/>
        <a:cs typeface="+mn-cs"/>
      </a:defRPr>
    </a:lvl1pPr>
    <a:lvl2pPr marL="457200" algn="l" defTabSz="914400" rtl="0" eaLnBrk="1" latinLnBrk="1" hangingPunct="1">
      <a:defRPr sz="1200" kern="1200">
        <a:solidFill>
          <a:schemeClr val="tx1"/>
        </a:solidFill>
        <a:latin typeface="KoPubWorld돋움체 Bold" panose="00000800000000000000" pitchFamily="2" charset="-127"/>
        <a:ea typeface="KoPubWorld돋움체 Bold" panose="00000800000000000000" pitchFamily="2" charset="-127"/>
        <a:cs typeface="+mn-cs"/>
      </a:defRPr>
    </a:lvl2pPr>
    <a:lvl3pPr marL="914400" algn="l" defTabSz="914400" rtl="0" eaLnBrk="1" latinLnBrk="1" hangingPunct="1">
      <a:defRPr sz="1200" kern="1200">
        <a:solidFill>
          <a:schemeClr val="tx1"/>
        </a:solidFill>
        <a:latin typeface="KoPubWorld돋움체 Bold" panose="00000800000000000000" pitchFamily="2" charset="-127"/>
        <a:ea typeface="KoPubWorld돋움체 Bold" panose="00000800000000000000" pitchFamily="2" charset="-127"/>
        <a:cs typeface="+mn-cs"/>
      </a:defRPr>
    </a:lvl3pPr>
    <a:lvl4pPr marL="1371600" algn="l" defTabSz="914400" rtl="0" eaLnBrk="1" latinLnBrk="1" hangingPunct="1">
      <a:defRPr sz="1200" kern="1200">
        <a:solidFill>
          <a:schemeClr val="tx1"/>
        </a:solidFill>
        <a:latin typeface="KoPubWorld돋움체 Bold" panose="00000800000000000000" pitchFamily="2" charset="-127"/>
        <a:ea typeface="KoPubWorld돋움체 Bold" panose="00000800000000000000" pitchFamily="2" charset="-127"/>
        <a:cs typeface="+mn-cs"/>
      </a:defRPr>
    </a:lvl4pPr>
    <a:lvl5pPr marL="1828800" algn="l" defTabSz="914400" rtl="0" eaLnBrk="1" latinLnBrk="1" hangingPunct="1">
      <a:defRPr sz="1200" kern="1200">
        <a:solidFill>
          <a:schemeClr val="tx1"/>
        </a:solidFill>
        <a:latin typeface="KoPubWorld돋움체 Bold" panose="00000800000000000000" pitchFamily="2" charset="-127"/>
        <a:ea typeface="KoPubWorld돋움체 Bold" panose="00000800000000000000" pitchFamily="2"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D0179-52CF-5F3B-ED29-7170ACD781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4A49B5-1658-1C15-E369-8C56AA9CF9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78FF848-2262-B520-778C-AFBDC0740CA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EA87039-61C5-762D-244C-EA7CA356E56E}"/>
              </a:ext>
            </a:extLst>
          </p:cNvPr>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464E4105-B870-4FC2-9A31-772D51798E89}" type="slidenum">
              <a:rPr kumimoji="0" lang="ko-KR" altLang="en-US" sz="1200" b="0" i="0" u="none" strike="noStrike" kern="1200" cap="none" spc="0" normalizeH="0" baseline="0" noProof="0" smtClean="0">
                <a:ln>
                  <a:noFill/>
                </a:ln>
                <a:solidFill>
                  <a:prstClr val="black"/>
                </a:solidFill>
                <a:effectLst/>
                <a:uLnTx/>
                <a:uFillTx/>
                <a:latin typeface="KoPubWorld돋움체 Bold" panose="00000800000000000000" pitchFamily="2" charset="-127"/>
                <a:ea typeface="KoPubWorld돋움체 Bold" panose="00000800000000000000" pitchFamily="2"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KoPubWorld돋움체 Bold" panose="00000800000000000000" pitchFamily="2" charset="-127"/>
              <a:ea typeface="KoPubWorld돋움체 Bold" panose="00000800000000000000" pitchFamily="2" charset="-127"/>
              <a:cs typeface="+mn-cs"/>
            </a:endParaRPr>
          </a:p>
        </p:txBody>
      </p:sp>
    </p:spTree>
    <p:extLst>
      <p:ext uri="{BB962C8B-B14F-4D97-AF65-F5344CB8AC3E}">
        <p14:creationId xmlns:p14="http://schemas.microsoft.com/office/powerpoint/2010/main" val="335013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72AF3-E668-6A1C-F0A0-CB2B54AB62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0C740-34B7-9DB6-FC8A-D0D5F385D13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A735A35-07C8-BD23-EAC5-2131B4EBDEF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BE4C92B-FE3D-D5FF-8947-6D0B04169A0C}"/>
              </a:ext>
            </a:extLst>
          </p:cNvPr>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464E4105-B870-4FC2-9A31-772D51798E89}" type="slidenum">
              <a:rPr kumimoji="0" lang="ko-KR" altLang="en-US" sz="1200" b="0" i="0" u="none" strike="noStrike" kern="1200" cap="none" spc="0" normalizeH="0" baseline="0" noProof="0" smtClean="0">
                <a:ln>
                  <a:noFill/>
                </a:ln>
                <a:solidFill>
                  <a:prstClr val="black"/>
                </a:solidFill>
                <a:effectLst/>
                <a:uLnTx/>
                <a:uFillTx/>
                <a:latin typeface="KoPubWorld돋움체 Bold" panose="00000800000000000000" pitchFamily="2" charset="-127"/>
                <a:ea typeface="KoPubWorld돋움체 Bold" panose="00000800000000000000" pitchFamily="2"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a:ln>
                <a:noFill/>
              </a:ln>
              <a:solidFill>
                <a:prstClr val="black"/>
              </a:solidFill>
              <a:effectLst/>
              <a:uLnTx/>
              <a:uFillTx/>
              <a:latin typeface="KoPubWorld돋움체 Bold" panose="00000800000000000000" pitchFamily="2" charset="-127"/>
              <a:ea typeface="KoPubWorld돋움체 Bold" panose="00000800000000000000" pitchFamily="2" charset="-127"/>
              <a:cs typeface="+mn-cs"/>
            </a:endParaRPr>
          </a:p>
        </p:txBody>
      </p:sp>
    </p:spTree>
    <p:extLst>
      <p:ext uri="{BB962C8B-B14F-4D97-AF65-F5344CB8AC3E}">
        <p14:creationId xmlns:p14="http://schemas.microsoft.com/office/powerpoint/2010/main" val="2879201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464E4105-B870-4FC2-9A31-772D51798E89}" type="slidenum">
              <a:rPr kumimoji="0" lang="ko-KR" altLang="en-US" sz="1200" b="0" i="0" u="none" strike="noStrike" kern="1200" cap="none" spc="0" normalizeH="0" baseline="0" noProof="0" smtClean="0">
                <a:ln>
                  <a:noFill/>
                </a:ln>
                <a:solidFill>
                  <a:prstClr val="black"/>
                </a:solidFill>
                <a:effectLst/>
                <a:uLnTx/>
                <a:uFillTx/>
                <a:latin typeface="KoPubWorld돋움체 Bold" panose="00000800000000000000" pitchFamily="2" charset="-127"/>
                <a:ea typeface="KoPubWorld돋움체 Bold" panose="00000800000000000000" pitchFamily="2"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a:ln>
                <a:noFill/>
              </a:ln>
              <a:solidFill>
                <a:prstClr val="black"/>
              </a:solidFill>
              <a:effectLst/>
              <a:uLnTx/>
              <a:uFillTx/>
              <a:latin typeface="KoPubWorld돋움체 Bold" panose="00000800000000000000" pitchFamily="2" charset="-127"/>
              <a:ea typeface="KoPubWorld돋움체 Bold" panose="00000800000000000000" pitchFamily="2" charset="-127"/>
              <a:cs typeface="+mn-cs"/>
            </a:endParaRPr>
          </a:p>
        </p:txBody>
      </p:sp>
    </p:spTree>
    <p:extLst>
      <p:ext uri="{BB962C8B-B14F-4D97-AF65-F5344CB8AC3E}">
        <p14:creationId xmlns:p14="http://schemas.microsoft.com/office/powerpoint/2010/main" val="1091674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E4105-B870-4FC2-9A31-772D51798E89}" type="slidenum">
              <a:rPr lang="ko-KR" altLang="en-US" smtClean="0"/>
              <a:pPr/>
              <a:t>30</a:t>
            </a:fld>
            <a:endParaRPr lang="ko-KR" altLang="en-US"/>
          </a:p>
        </p:txBody>
      </p:sp>
    </p:spTree>
    <p:extLst>
      <p:ext uri="{BB962C8B-B14F-4D97-AF65-F5344CB8AC3E}">
        <p14:creationId xmlns:p14="http://schemas.microsoft.com/office/powerpoint/2010/main" val="310622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EBA8C-05ED-3B69-E93D-69C6A8C5B4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90F73-8589-B01A-D52F-C61845C95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D68B9-0BF6-69A8-98E6-B0B835155A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B5207E-E782-31EF-0389-281852E54A22}"/>
              </a:ext>
            </a:extLst>
          </p:cNvPr>
          <p:cNvSpPr>
            <a:spLocks noGrp="1"/>
          </p:cNvSpPr>
          <p:nvPr>
            <p:ph type="sldNum" sz="quarter" idx="5"/>
          </p:nvPr>
        </p:nvSpPr>
        <p:spPr/>
        <p:txBody>
          <a:bodyPr/>
          <a:lstStyle/>
          <a:p>
            <a:fld id="{464E4105-B870-4FC2-9A31-772D51798E89}" type="slidenum">
              <a:rPr lang="ko-KR" altLang="en-US" smtClean="0"/>
              <a:pPr/>
              <a:t>31</a:t>
            </a:fld>
            <a:endParaRPr lang="ko-KR" altLang="en-US"/>
          </a:p>
        </p:txBody>
      </p:sp>
    </p:spTree>
    <p:extLst>
      <p:ext uri="{BB962C8B-B14F-4D97-AF65-F5344CB8AC3E}">
        <p14:creationId xmlns:p14="http://schemas.microsoft.com/office/powerpoint/2010/main" val="3906519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6AF28-F252-BFCE-5BF6-0DF6E52C6C4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E6189C-B578-884B-A9E6-5F8D2BB508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D9ACC1B-6884-4084-EC13-8725205957C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70F78E2-206F-68C4-3172-3E2FA7D2AA64}"/>
              </a:ext>
            </a:extLst>
          </p:cNvPr>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464E4105-B870-4FC2-9A31-772D51798E89}" type="slidenum">
              <a:rPr kumimoji="0" lang="ko-KR" altLang="en-US" sz="1200" b="0" i="0" u="none" strike="noStrike" kern="1200" cap="none" spc="0" normalizeH="0" baseline="0" noProof="0" smtClean="0">
                <a:ln>
                  <a:noFill/>
                </a:ln>
                <a:solidFill>
                  <a:prstClr val="black"/>
                </a:solidFill>
                <a:effectLst/>
                <a:uLnTx/>
                <a:uFillTx/>
                <a:latin typeface="KoPubWorld돋움체 Bold" panose="00000800000000000000" pitchFamily="2" charset="-127"/>
                <a:ea typeface="KoPubWorld돋움체 Bold" panose="00000800000000000000" pitchFamily="2"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45</a:t>
            </a:fld>
            <a:endParaRPr kumimoji="0" lang="ko-KR" altLang="en-US" sz="1200" b="0" i="0" u="none" strike="noStrike" kern="1200" cap="none" spc="0" normalizeH="0" baseline="0" noProof="0">
              <a:ln>
                <a:noFill/>
              </a:ln>
              <a:solidFill>
                <a:prstClr val="black"/>
              </a:solidFill>
              <a:effectLst/>
              <a:uLnTx/>
              <a:uFillTx/>
              <a:latin typeface="KoPubWorld돋움체 Bold" panose="00000800000000000000" pitchFamily="2" charset="-127"/>
              <a:ea typeface="KoPubWorld돋움체 Bold" panose="00000800000000000000" pitchFamily="2" charset="-127"/>
              <a:cs typeface="+mn-cs"/>
            </a:endParaRPr>
          </a:p>
        </p:txBody>
      </p:sp>
    </p:spTree>
    <p:extLst>
      <p:ext uri="{BB962C8B-B14F-4D97-AF65-F5344CB8AC3E}">
        <p14:creationId xmlns:p14="http://schemas.microsoft.com/office/powerpoint/2010/main" val="345538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34D900-7899-2FA5-2891-1F7C1E8C86E3}"/>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0668173-BA4A-6A27-E07C-CD469F74FC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3087D6B0-19ED-1488-552F-7AD857D010C7}"/>
              </a:ext>
            </a:extLst>
          </p:cNvPr>
          <p:cNvSpPr>
            <a:spLocks noGrp="1"/>
          </p:cNvSpPr>
          <p:nvPr>
            <p:ph type="dt" sz="half" idx="10"/>
          </p:nvPr>
        </p:nvSpPr>
        <p:spPr/>
        <p:txBody>
          <a:bodyPr/>
          <a:lstStyle/>
          <a:p>
            <a:fld id="{1F5189A3-5C80-4049-9658-F2D127BF9844}" type="datetimeFigureOut">
              <a:rPr lang="ko-KR" altLang="en-US" smtClean="0"/>
              <a:t>2025-07-24</a:t>
            </a:fld>
            <a:endParaRPr lang="ko-KR" altLang="en-US"/>
          </a:p>
        </p:txBody>
      </p:sp>
      <p:sp>
        <p:nvSpPr>
          <p:cNvPr id="5" name="바닥글 개체 틀 4">
            <a:extLst>
              <a:ext uri="{FF2B5EF4-FFF2-40B4-BE49-F238E27FC236}">
                <a16:creationId xmlns:a16="http://schemas.microsoft.com/office/drawing/2014/main" id="{FF2A3D03-BBD8-A3C3-6FBE-14EF9987A1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F9EA7CD-199C-6AA2-6DE0-72BA1D0A0575}"/>
              </a:ext>
            </a:extLst>
          </p:cNvPr>
          <p:cNvSpPr>
            <a:spLocks noGrp="1"/>
          </p:cNvSpPr>
          <p:nvPr>
            <p:ph type="sldNum" sz="quarter" idx="12"/>
          </p:nvPr>
        </p:nvSpPr>
        <p:spPr/>
        <p:txBody>
          <a:bodyPr/>
          <a:lstStyle/>
          <a:p>
            <a:fld id="{0CBE52CD-D4D3-4AA6-9D39-C8B089B5E681}" type="slidenum">
              <a:rPr lang="ko-KR" altLang="en-US" smtClean="0"/>
              <a:t>‹#›</a:t>
            </a:fld>
            <a:endParaRPr lang="ko-KR" altLang="en-US"/>
          </a:p>
        </p:txBody>
      </p:sp>
    </p:spTree>
    <p:extLst>
      <p:ext uri="{BB962C8B-B14F-4D97-AF65-F5344CB8AC3E}">
        <p14:creationId xmlns:p14="http://schemas.microsoft.com/office/powerpoint/2010/main" val="3517578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FF8242-8A10-9091-E5AA-91C7FD561CB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89335B1-5D16-D9AC-F85B-F841A44B2EF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BA63BBF-20E0-CCD0-1AC2-168641BD2397}"/>
              </a:ext>
            </a:extLst>
          </p:cNvPr>
          <p:cNvSpPr>
            <a:spLocks noGrp="1"/>
          </p:cNvSpPr>
          <p:nvPr>
            <p:ph type="dt" sz="half" idx="10"/>
          </p:nvPr>
        </p:nvSpPr>
        <p:spPr/>
        <p:txBody>
          <a:bodyPr/>
          <a:lstStyle/>
          <a:p>
            <a:fld id="{1F5189A3-5C80-4049-9658-F2D127BF9844}" type="datetimeFigureOut">
              <a:rPr lang="ko-KR" altLang="en-US" smtClean="0"/>
              <a:t>2025-07-24</a:t>
            </a:fld>
            <a:endParaRPr lang="ko-KR" altLang="en-US"/>
          </a:p>
        </p:txBody>
      </p:sp>
      <p:sp>
        <p:nvSpPr>
          <p:cNvPr id="5" name="바닥글 개체 틀 4">
            <a:extLst>
              <a:ext uri="{FF2B5EF4-FFF2-40B4-BE49-F238E27FC236}">
                <a16:creationId xmlns:a16="http://schemas.microsoft.com/office/drawing/2014/main" id="{9C7FBB0F-A654-9073-4F4C-154A0BA1D54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6A6FECB-F851-BED0-7005-AB6F3FA60982}"/>
              </a:ext>
            </a:extLst>
          </p:cNvPr>
          <p:cNvSpPr>
            <a:spLocks noGrp="1"/>
          </p:cNvSpPr>
          <p:nvPr>
            <p:ph type="sldNum" sz="quarter" idx="12"/>
          </p:nvPr>
        </p:nvSpPr>
        <p:spPr/>
        <p:txBody>
          <a:bodyPr/>
          <a:lstStyle/>
          <a:p>
            <a:fld id="{0CBE52CD-D4D3-4AA6-9D39-C8B089B5E681}" type="slidenum">
              <a:rPr lang="ko-KR" altLang="en-US" smtClean="0"/>
              <a:t>‹#›</a:t>
            </a:fld>
            <a:endParaRPr lang="ko-KR" altLang="en-US"/>
          </a:p>
        </p:txBody>
      </p:sp>
    </p:spTree>
    <p:extLst>
      <p:ext uri="{BB962C8B-B14F-4D97-AF65-F5344CB8AC3E}">
        <p14:creationId xmlns:p14="http://schemas.microsoft.com/office/powerpoint/2010/main" val="509728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D915499-C14A-2C96-DF63-DD11A758003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538806E-C797-C5D8-3A43-9A1BF100C32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0016A3B-1C7F-D952-95D3-5B00B77C3EF4}"/>
              </a:ext>
            </a:extLst>
          </p:cNvPr>
          <p:cNvSpPr>
            <a:spLocks noGrp="1"/>
          </p:cNvSpPr>
          <p:nvPr>
            <p:ph type="dt" sz="half" idx="10"/>
          </p:nvPr>
        </p:nvSpPr>
        <p:spPr/>
        <p:txBody>
          <a:bodyPr/>
          <a:lstStyle/>
          <a:p>
            <a:fld id="{1F5189A3-5C80-4049-9658-F2D127BF9844}" type="datetimeFigureOut">
              <a:rPr lang="ko-KR" altLang="en-US" smtClean="0"/>
              <a:t>2025-07-24</a:t>
            </a:fld>
            <a:endParaRPr lang="ko-KR" altLang="en-US"/>
          </a:p>
        </p:txBody>
      </p:sp>
      <p:sp>
        <p:nvSpPr>
          <p:cNvPr id="5" name="바닥글 개체 틀 4">
            <a:extLst>
              <a:ext uri="{FF2B5EF4-FFF2-40B4-BE49-F238E27FC236}">
                <a16:creationId xmlns:a16="http://schemas.microsoft.com/office/drawing/2014/main" id="{2BAB0354-2DCD-E657-61CC-3B73B29674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F3F6928-E97B-A5A8-A72A-A2635B47AD64}"/>
              </a:ext>
            </a:extLst>
          </p:cNvPr>
          <p:cNvSpPr>
            <a:spLocks noGrp="1"/>
          </p:cNvSpPr>
          <p:nvPr>
            <p:ph type="sldNum" sz="quarter" idx="12"/>
          </p:nvPr>
        </p:nvSpPr>
        <p:spPr/>
        <p:txBody>
          <a:bodyPr/>
          <a:lstStyle/>
          <a:p>
            <a:fld id="{0CBE52CD-D4D3-4AA6-9D39-C8B089B5E681}" type="slidenum">
              <a:rPr lang="ko-KR" altLang="en-US" smtClean="0"/>
              <a:t>‹#›</a:t>
            </a:fld>
            <a:endParaRPr lang="ko-KR" altLang="en-US"/>
          </a:p>
        </p:txBody>
      </p:sp>
    </p:spTree>
    <p:extLst>
      <p:ext uri="{BB962C8B-B14F-4D97-AF65-F5344CB8AC3E}">
        <p14:creationId xmlns:p14="http://schemas.microsoft.com/office/powerpoint/2010/main" val="3061059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C4FA978-C473-3CC1-0A7D-5E53BD26D894}"/>
              </a:ext>
            </a:extLst>
          </p:cNvPr>
          <p:cNvSpPr>
            <a:spLocks noGrp="1"/>
          </p:cNvSpPr>
          <p:nvPr>
            <p:ph type="dt" sz="half" idx="10"/>
          </p:nvPr>
        </p:nvSpPr>
        <p:spPr/>
        <p:txBody>
          <a:bodyPr/>
          <a:lstStyle/>
          <a:p>
            <a:fld id="{C764DE79-268F-4C1A-8933-263129D2AF90}" type="datetimeFigureOut">
              <a:rPr lang="en-US" smtClean="0"/>
              <a:t>7/24/2025</a:t>
            </a:fld>
            <a:endParaRPr lang="en-US"/>
          </a:p>
        </p:txBody>
      </p:sp>
      <p:sp>
        <p:nvSpPr>
          <p:cNvPr id="3" name="바닥글 개체 틀 2">
            <a:extLst>
              <a:ext uri="{FF2B5EF4-FFF2-40B4-BE49-F238E27FC236}">
                <a16:creationId xmlns:a16="http://schemas.microsoft.com/office/drawing/2014/main" id="{DC52E515-A3AA-6793-421E-802B0AECB12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20872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빈 화면">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A9C8935-A19C-AA11-50C0-D0AFB3CC23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6811" y="-9627"/>
            <a:ext cx="1343190" cy="734642"/>
          </a:xfrm>
          <a:prstGeom prst="rect">
            <a:avLst/>
          </a:prstGeom>
        </p:spPr>
      </p:pic>
      <p:cxnSp>
        <p:nvCxnSpPr>
          <p:cNvPr id="4" name="직선 연결선 3">
            <a:extLst>
              <a:ext uri="{FF2B5EF4-FFF2-40B4-BE49-F238E27FC236}">
                <a16:creationId xmlns:a16="http://schemas.microsoft.com/office/drawing/2014/main" id="{9B5D9BE6-2AB1-242E-8244-9C89C323B344}"/>
              </a:ext>
            </a:extLst>
          </p:cNvPr>
          <p:cNvCxnSpPr>
            <a:cxnSpLocks/>
          </p:cNvCxnSpPr>
          <p:nvPr userDrawn="1"/>
        </p:nvCxnSpPr>
        <p:spPr>
          <a:xfrm>
            <a:off x="383061" y="698380"/>
            <a:ext cx="118089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E61E7804-1DAF-B2F7-AC93-DC141A915565}"/>
              </a:ext>
            </a:extLst>
          </p:cNvPr>
          <p:cNvSpPr/>
          <p:nvPr userDrawn="1"/>
        </p:nvSpPr>
        <p:spPr>
          <a:xfrm>
            <a:off x="10339425" y="6028815"/>
            <a:ext cx="1630576" cy="261610"/>
          </a:xfrm>
          <a:prstGeom prst="rect">
            <a:avLst/>
          </a:prstGeom>
        </p:spPr>
        <p:txBody>
          <a:bodyPr wrap="none">
            <a:spAutoFit/>
          </a:bodyPr>
          <a:lstStyle/>
          <a:p>
            <a:pPr algn="r"/>
            <a:r>
              <a:rPr lang="en-US" altLang="ko-KR" sz="1000" b="1">
                <a:solidFill>
                  <a:schemeClr val="bg1">
                    <a:lumMod val="75000"/>
                  </a:schemeClr>
                </a:solidFill>
                <a:latin typeface="Arial" panose="020B0604020202020204" pitchFamily="34" charset="0"/>
                <a:ea typeface="KoPubWorld돋움체 Bold" panose="00000800000000000000" pitchFamily="2" charset="-127"/>
                <a:cs typeface="Arial" panose="020B0604020202020204" pitchFamily="34" charset="0"/>
              </a:rPr>
              <a:t>BOS</a:t>
            </a:r>
            <a:r>
              <a:rPr lang="ko-KR" altLang="en-US" sz="1000" b="1">
                <a:solidFill>
                  <a:schemeClr val="bg1">
                    <a:lumMod val="75000"/>
                  </a:schemeClr>
                </a:solidFill>
                <a:latin typeface="Arial" panose="020B0604020202020204" pitchFamily="34" charset="0"/>
                <a:ea typeface="KoPubWorld돋움체 Bold" panose="00000800000000000000" pitchFamily="2" charset="-127"/>
                <a:cs typeface="Arial" panose="020B0604020202020204" pitchFamily="34" charset="0"/>
              </a:rPr>
              <a:t> </a:t>
            </a:r>
            <a:r>
              <a:rPr lang="en-US" altLang="ko-KR" sz="1000" b="1">
                <a:solidFill>
                  <a:schemeClr val="bg1">
                    <a:lumMod val="75000"/>
                  </a:schemeClr>
                </a:solidFill>
                <a:latin typeface="Arial" panose="020B0604020202020204" pitchFamily="34" charset="0"/>
                <a:ea typeface="KoPubWorld돋움체 Bold" panose="00000800000000000000" pitchFamily="2" charset="-127"/>
                <a:cs typeface="Arial" panose="020B0604020202020204" pitchFamily="34" charset="0"/>
              </a:rPr>
              <a:t>Confidential</a:t>
            </a:r>
            <a:r>
              <a:rPr lang="en-US" altLang="ko-KR" sz="1100" b="1">
                <a:solidFill>
                  <a:schemeClr val="bg1">
                    <a:lumMod val="7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r>
              <a:rPr lang="en-US" altLang="ko-KR" sz="1000">
                <a:solidFill>
                  <a:schemeClr val="bg1">
                    <a:lumMod val="7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fld id="{DA6AE4E1-6D63-4106-BD8D-2CCE48C49309}" type="slidenum">
              <a:rPr lang="en-US" altLang="ko-KR" sz="1100" smtClean="0">
                <a:solidFill>
                  <a:schemeClr val="bg1">
                    <a:lumMod val="7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fld>
            <a:endParaRPr lang="en-US" altLang="ko-KR" sz="1100">
              <a:solidFill>
                <a:schemeClr val="bg1">
                  <a:lumMod val="75000"/>
                </a:schemeClr>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
        <p:nvSpPr>
          <p:cNvPr id="2" name="직사각형 1">
            <a:extLst>
              <a:ext uri="{FF2B5EF4-FFF2-40B4-BE49-F238E27FC236}">
                <a16:creationId xmlns:a16="http://schemas.microsoft.com/office/drawing/2014/main" id="{02DE7092-2E89-57E8-C1B1-196A298B570E}"/>
              </a:ext>
            </a:extLst>
          </p:cNvPr>
          <p:cNvSpPr/>
          <p:nvPr userDrawn="1"/>
        </p:nvSpPr>
        <p:spPr>
          <a:xfrm>
            <a:off x="134270" y="6474448"/>
            <a:ext cx="3611886" cy="276999"/>
          </a:xfrm>
          <a:prstGeom prst="rect">
            <a:avLst/>
          </a:prstGeom>
        </p:spPr>
        <p:txBody>
          <a:bodyPr wrap="none">
            <a:spAutoFit/>
          </a:bodyPr>
          <a:lstStyle/>
          <a:p>
            <a:pPr algn="r"/>
            <a:r>
              <a:rPr lang="en-US" altLang="ko-KR" sz="1200">
                <a:solidFill>
                  <a:schemeClr val="bg1">
                    <a:lumMod val="75000"/>
                  </a:schemeClr>
                </a:solidFill>
                <a:latin typeface="+mn-ea"/>
                <a:cs typeface="KoPubWorld돋움체 Bold" panose="00000800000000000000" pitchFamily="2" charset="-127"/>
              </a:rPr>
              <a:t>2023</a:t>
            </a:r>
            <a:r>
              <a:rPr lang="ko-KR" altLang="en-US" sz="1200">
                <a:solidFill>
                  <a:schemeClr val="bg1">
                    <a:lumMod val="75000"/>
                  </a:schemeClr>
                </a:solidFill>
                <a:latin typeface="+mn-ea"/>
                <a:cs typeface="KoPubWorld돋움체 Bold" panose="00000800000000000000" pitchFamily="2" charset="-127"/>
              </a:rPr>
              <a:t>년 중소기업 상용화기술개발사업 공동투자형</a:t>
            </a:r>
            <a:endParaRPr lang="en-US" altLang="ko-KR" sz="1200">
              <a:solidFill>
                <a:schemeClr val="bg1">
                  <a:lumMod val="75000"/>
                </a:schemeClr>
              </a:solidFill>
              <a:latin typeface="+mn-ea"/>
              <a:cs typeface="KoPubWorld돋움체 Bold" panose="00000800000000000000" pitchFamily="2" charset="-127"/>
            </a:endParaRPr>
          </a:p>
        </p:txBody>
      </p:sp>
    </p:spTree>
    <p:extLst>
      <p:ext uri="{BB962C8B-B14F-4D97-AF65-F5344CB8AC3E}">
        <p14:creationId xmlns:p14="http://schemas.microsoft.com/office/powerpoint/2010/main" val="3686743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BD3744-F6FF-1833-35D6-C644727209E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68B7AD6-55CE-F8A4-585E-92EB65C1A4A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804608C-F434-BC4A-6799-224284492FD9}"/>
              </a:ext>
            </a:extLst>
          </p:cNvPr>
          <p:cNvSpPr>
            <a:spLocks noGrp="1"/>
          </p:cNvSpPr>
          <p:nvPr>
            <p:ph type="dt" sz="half" idx="10"/>
          </p:nvPr>
        </p:nvSpPr>
        <p:spPr/>
        <p:txBody>
          <a:bodyPr/>
          <a:lstStyle/>
          <a:p>
            <a:fld id="{1F5189A3-5C80-4049-9658-F2D127BF9844}" type="datetimeFigureOut">
              <a:rPr lang="ko-KR" altLang="en-US" smtClean="0"/>
              <a:t>2025-07-24</a:t>
            </a:fld>
            <a:endParaRPr lang="ko-KR" altLang="en-US"/>
          </a:p>
        </p:txBody>
      </p:sp>
      <p:sp>
        <p:nvSpPr>
          <p:cNvPr id="5" name="바닥글 개체 틀 4">
            <a:extLst>
              <a:ext uri="{FF2B5EF4-FFF2-40B4-BE49-F238E27FC236}">
                <a16:creationId xmlns:a16="http://schemas.microsoft.com/office/drawing/2014/main" id="{0D259F0B-B015-59F5-C18E-6904E944B9D8}"/>
              </a:ext>
            </a:extLst>
          </p:cNvPr>
          <p:cNvSpPr>
            <a:spLocks noGrp="1"/>
          </p:cNvSpPr>
          <p:nvPr>
            <p:ph type="ftr" sz="quarter" idx="11"/>
          </p:nvPr>
        </p:nvSpPr>
        <p:spPr/>
        <p:txBody>
          <a:bodyPr/>
          <a:lstStyle/>
          <a:p>
            <a:endParaRPr lang="ko-KR" altLang="en-US"/>
          </a:p>
        </p:txBody>
      </p:sp>
      <p:sp>
        <p:nvSpPr>
          <p:cNvPr id="7" name="직사각형 6">
            <a:extLst>
              <a:ext uri="{FF2B5EF4-FFF2-40B4-BE49-F238E27FC236}">
                <a16:creationId xmlns:a16="http://schemas.microsoft.com/office/drawing/2014/main" id="{B3F5A97A-CF05-C510-510B-6D4B8F2C688A}"/>
              </a:ext>
            </a:extLst>
          </p:cNvPr>
          <p:cNvSpPr/>
          <p:nvPr userDrawn="1"/>
        </p:nvSpPr>
        <p:spPr>
          <a:xfrm>
            <a:off x="10402492" y="6482471"/>
            <a:ext cx="1630576" cy="261610"/>
          </a:xfrm>
          <a:prstGeom prst="rect">
            <a:avLst/>
          </a:prstGeom>
        </p:spPr>
        <p:txBody>
          <a:bodyPr wrap="none">
            <a:spAutoFit/>
          </a:bodyPr>
          <a:lstStyle/>
          <a:p>
            <a:pPr algn="r"/>
            <a:r>
              <a:rPr lang="en-US" altLang="ko-KR" sz="1000" b="1" i="1">
                <a:solidFill>
                  <a:srgbClr val="0E3193"/>
                </a:solidFill>
                <a:latin typeface="Arial" panose="020B0604020202020204" pitchFamily="34" charset="0"/>
                <a:ea typeface="KoPubWorld돋움체 Bold" panose="00000800000000000000" pitchFamily="2" charset="-127"/>
                <a:cs typeface="Arial" panose="020B0604020202020204" pitchFamily="34" charset="0"/>
              </a:rPr>
              <a:t>BOS</a:t>
            </a:r>
            <a:r>
              <a:rPr lang="ko-KR" altLang="en-US" sz="1000" b="1" i="1">
                <a:solidFill>
                  <a:srgbClr val="0E3193"/>
                </a:solidFill>
                <a:latin typeface="Arial" panose="020B0604020202020204" pitchFamily="34" charset="0"/>
                <a:ea typeface="KoPubWorld돋움체 Bold" panose="00000800000000000000" pitchFamily="2" charset="-127"/>
                <a:cs typeface="Arial" panose="020B0604020202020204" pitchFamily="34" charset="0"/>
              </a:rPr>
              <a:t> </a:t>
            </a:r>
            <a:r>
              <a:rPr lang="en-US" altLang="ko-KR" sz="1000" b="1" i="1">
                <a:solidFill>
                  <a:srgbClr val="0E3193"/>
                </a:solidFill>
                <a:latin typeface="Arial" panose="020B0604020202020204" pitchFamily="34" charset="0"/>
                <a:ea typeface="KoPubWorld돋움체 Bold" panose="00000800000000000000" pitchFamily="2" charset="-127"/>
                <a:cs typeface="Arial" panose="020B0604020202020204" pitchFamily="34" charset="0"/>
              </a:rPr>
              <a:t>Confidential</a:t>
            </a:r>
            <a:r>
              <a:rPr lang="en-US" altLang="ko-KR" sz="1100" b="1" i="1">
                <a:solidFill>
                  <a:srgbClr val="0E3193"/>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r>
            <a:r>
              <a:rPr lang="en-US" altLang="ko-KR" sz="1000" i="1">
                <a:solidFill>
                  <a:srgbClr val="0E3193"/>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 </a:t>
            </a:r>
            <a:fld id="{DA6AE4E1-6D63-4106-BD8D-2CCE48C49309}" type="slidenum">
              <a:rPr lang="en-US" altLang="ko-KR" sz="1100" i="1" smtClean="0">
                <a:solidFill>
                  <a:srgbClr val="0E3193"/>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rPr>
              <a:t>‹#›</a:t>
            </a:fld>
            <a:endParaRPr lang="en-US" altLang="ko-KR" sz="1100" i="1">
              <a:solidFill>
                <a:srgbClr val="0E3193"/>
              </a:solidFill>
              <a:latin typeface="KoPubWorld돋움체 Bold" panose="00000800000000000000" pitchFamily="2" charset="-127"/>
              <a:ea typeface="KoPubWorld돋움체 Bold" panose="00000800000000000000" pitchFamily="2" charset="-127"/>
              <a:cs typeface="KoPubWorld돋움체 Bold" panose="00000800000000000000" pitchFamily="2" charset="-127"/>
            </a:endParaRPr>
          </a:p>
        </p:txBody>
      </p:sp>
    </p:spTree>
    <p:extLst>
      <p:ext uri="{BB962C8B-B14F-4D97-AF65-F5344CB8AC3E}">
        <p14:creationId xmlns:p14="http://schemas.microsoft.com/office/powerpoint/2010/main" val="2388506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D81C25-9F7A-D859-4D82-77B04A56FCE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C1B2DA78-A741-D5F2-714E-2487C815D3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C970854F-B5AB-EE90-7C3E-37C167609C86}"/>
              </a:ext>
            </a:extLst>
          </p:cNvPr>
          <p:cNvSpPr>
            <a:spLocks noGrp="1"/>
          </p:cNvSpPr>
          <p:nvPr>
            <p:ph type="dt" sz="half" idx="10"/>
          </p:nvPr>
        </p:nvSpPr>
        <p:spPr/>
        <p:txBody>
          <a:bodyPr/>
          <a:lstStyle/>
          <a:p>
            <a:fld id="{1F5189A3-5C80-4049-9658-F2D127BF9844}" type="datetimeFigureOut">
              <a:rPr lang="ko-KR" altLang="en-US" smtClean="0"/>
              <a:t>2025-07-24</a:t>
            </a:fld>
            <a:endParaRPr lang="ko-KR" altLang="en-US"/>
          </a:p>
        </p:txBody>
      </p:sp>
      <p:sp>
        <p:nvSpPr>
          <p:cNvPr id="5" name="바닥글 개체 틀 4">
            <a:extLst>
              <a:ext uri="{FF2B5EF4-FFF2-40B4-BE49-F238E27FC236}">
                <a16:creationId xmlns:a16="http://schemas.microsoft.com/office/drawing/2014/main" id="{184C363A-EFFA-84FC-E1AF-5956D27C5C0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A5C2A98-E0FC-5259-F0F1-4244ABAAE8E6}"/>
              </a:ext>
            </a:extLst>
          </p:cNvPr>
          <p:cNvSpPr>
            <a:spLocks noGrp="1"/>
          </p:cNvSpPr>
          <p:nvPr>
            <p:ph type="sldNum" sz="quarter" idx="12"/>
          </p:nvPr>
        </p:nvSpPr>
        <p:spPr/>
        <p:txBody>
          <a:bodyPr/>
          <a:lstStyle/>
          <a:p>
            <a:fld id="{0CBE52CD-D4D3-4AA6-9D39-C8B089B5E681}" type="slidenum">
              <a:rPr lang="ko-KR" altLang="en-US" smtClean="0"/>
              <a:t>‹#›</a:t>
            </a:fld>
            <a:endParaRPr lang="ko-KR" altLang="en-US"/>
          </a:p>
        </p:txBody>
      </p:sp>
    </p:spTree>
    <p:extLst>
      <p:ext uri="{BB962C8B-B14F-4D97-AF65-F5344CB8AC3E}">
        <p14:creationId xmlns:p14="http://schemas.microsoft.com/office/powerpoint/2010/main" val="2939521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E474A8-ED03-9976-A613-EA986BCBD75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BB1C3DE-8899-0633-02D5-6B17DDBE66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9D566E85-D0C7-64EE-6E19-A2D52B28DB7B}"/>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05371C3-497B-33FC-42A5-8C1F79AD2EE1}"/>
              </a:ext>
            </a:extLst>
          </p:cNvPr>
          <p:cNvSpPr>
            <a:spLocks noGrp="1"/>
          </p:cNvSpPr>
          <p:nvPr>
            <p:ph type="dt" sz="half" idx="10"/>
          </p:nvPr>
        </p:nvSpPr>
        <p:spPr/>
        <p:txBody>
          <a:bodyPr/>
          <a:lstStyle/>
          <a:p>
            <a:fld id="{1F5189A3-5C80-4049-9658-F2D127BF9844}" type="datetimeFigureOut">
              <a:rPr lang="ko-KR" altLang="en-US" smtClean="0"/>
              <a:t>2025-07-24</a:t>
            </a:fld>
            <a:endParaRPr lang="ko-KR" altLang="en-US"/>
          </a:p>
        </p:txBody>
      </p:sp>
      <p:sp>
        <p:nvSpPr>
          <p:cNvPr id="6" name="바닥글 개체 틀 5">
            <a:extLst>
              <a:ext uri="{FF2B5EF4-FFF2-40B4-BE49-F238E27FC236}">
                <a16:creationId xmlns:a16="http://schemas.microsoft.com/office/drawing/2014/main" id="{71F37C67-722C-8B73-E912-31706525BAF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64BF1BD-12FD-CC7D-211D-73FF8BE0A798}"/>
              </a:ext>
            </a:extLst>
          </p:cNvPr>
          <p:cNvSpPr>
            <a:spLocks noGrp="1"/>
          </p:cNvSpPr>
          <p:nvPr>
            <p:ph type="sldNum" sz="quarter" idx="12"/>
          </p:nvPr>
        </p:nvSpPr>
        <p:spPr/>
        <p:txBody>
          <a:bodyPr/>
          <a:lstStyle/>
          <a:p>
            <a:fld id="{0CBE52CD-D4D3-4AA6-9D39-C8B089B5E681}" type="slidenum">
              <a:rPr lang="ko-KR" altLang="en-US" smtClean="0"/>
              <a:t>‹#›</a:t>
            </a:fld>
            <a:endParaRPr lang="ko-KR" altLang="en-US"/>
          </a:p>
        </p:txBody>
      </p:sp>
    </p:spTree>
    <p:extLst>
      <p:ext uri="{BB962C8B-B14F-4D97-AF65-F5344CB8AC3E}">
        <p14:creationId xmlns:p14="http://schemas.microsoft.com/office/powerpoint/2010/main" val="1950132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3DFEF1-A169-C659-C78B-C58BF5663E1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40DB63B-7943-DE3F-E7DA-A86BF783EA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03C01DC-6283-9E85-9952-55AA9FB60E4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10943F0-5224-13E4-9127-818285C037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4A80442-BE47-9BBA-E406-122E1BB3CB6D}"/>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67BD5F8-9002-271D-65CF-A5D58A08E599}"/>
              </a:ext>
            </a:extLst>
          </p:cNvPr>
          <p:cNvSpPr>
            <a:spLocks noGrp="1"/>
          </p:cNvSpPr>
          <p:nvPr>
            <p:ph type="dt" sz="half" idx="10"/>
          </p:nvPr>
        </p:nvSpPr>
        <p:spPr/>
        <p:txBody>
          <a:bodyPr/>
          <a:lstStyle/>
          <a:p>
            <a:fld id="{1F5189A3-5C80-4049-9658-F2D127BF9844}" type="datetimeFigureOut">
              <a:rPr lang="ko-KR" altLang="en-US" smtClean="0"/>
              <a:t>2025-07-24</a:t>
            </a:fld>
            <a:endParaRPr lang="ko-KR" altLang="en-US"/>
          </a:p>
        </p:txBody>
      </p:sp>
      <p:sp>
        <p:nvSpPr>
          <p:cNvPr id="8" name="바닥글 개체 틀 7">
            <a:extLst>
              <a:ext uri="{FF2B5EF4-FFF2-40B4-BE49-F238E27FC236}">
                <a16:creationId xmlns:a16="http://schemas.microsoft.com/office/drawing/2014/main" id="{B82EB97B-7EA6-29B9-9D5A-64011B864B0A}"/>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19F9408-0369-B2DC-9069-CE81EB919B67}"/>
              </a:ext>
            </a:extLst>
          </p:cNvPr>
          <p:cNvSpPr>
            <a:spLocks noGrp="1"/>
          </p:cNvSpPr>
          <p:nvPr>
            <p:ph type="sldNum" sz="quarter" idx="12"/>
          </p:nvPr>
        </p:nvSpPr>
        <p:spPr/>
        <p:txBody>
          <a:bodyPr/>
          <a:lstStyle/>
          <a:p>
            <a:fld id="{0CBE52CD-D4D3-4AA6-9D39-C8B089B5E681}" type="slidenum">
              <a:rPr lang="ko-KR" altLang="en-US" smtClean="0"/>
              <a:t>‹#›</a:t>
            </a:fld>
            <a:endParaRPr lang="ko-KR" altLang="en-US"/>
          </a:p>
        </p:txBody>
      </p:sp>
    </p:spTree>
    <p:extLst>
      <p:ext uri="{BB962C8B-B14F-4D97-AF65-F5344CB8AC3E}">
        <p14:creationId xmlns:p14="http://schemas.microsoft.com/office/powerpoint/2010/main" val="323657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FDF323-8005-EAF1-B4A9-1E271505A35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9E9BAB7-F92F-E9BB-34C2-AFEBFD9C59E9}"/>
              </a:ext>
            </a:extLst>
          </p:cNvPr>
          <p:cNvSpPr>
            <a:spLocks noGrp="1"/>
          </p:cNvSpPr>
          <p:nvPr>
            <p:ph type="dt" sz="half" idx="10"/>
          </p:nvPr>
        </p:nvSpPr>
        <p:spPr/>
        <p:txBody>
          <a:bodyPr/>
          <a:lstStyle/>
          <a:p>
            <a:fld id="{1F5189A3-5C80-4049-9658-F2D127BF9844}" type="datetimeFigureOut">
              <a:rPr lang="ko-KR" altLang="en-US" smtClean="0"/>
              <a:t>2025-07-24</a:t>
            </a:fld>
            <a:endParaRPr lang="ko-KR" altLang="en-US"/>
          </a:p>
        </p:txBody>
      </p:sp>
      <p:sp>
        <p:nvSpPr>
          <p:cNvPr id="4" name="바닥글 개체 틀 3">
            <a:extLst>
              <a:ext uri="{FF2B5EF4-FFF2-40B4-BE49-F238E27FC236}">
                <a16:creationId xmlns:a16="http://schemas.microsoft.com/office/drawing/2014/main" id="{9AEC6AF5-687D-1B08-0A3A-A0E4865249F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8F731AC7-F972-C970-0475-F6622EC3B55F}"/>
              </a:ext>
            </a:extLst>
          </p:cNvPr>
          <p:cNvSpPr>
            <a:spLocks noGrp="1"/>
          </p:cNvSpPr>
          <p:nvPr>
            <p:ph type="sldNum" sz="quarter" idx="12"/>
          </p:nvPr>
        </p:nvSpPr>
        <p:spPr/>
        <p:txBody>
          <a:bodyPr/>
          <a:lstStyle/>
          <a:p>
            <a:fld id="{0CBE52CD-D4D3-4AA6-9D39-C8B089B5E681}" type="slidenum">
              <a:rPr lang="ko-KR" altLang="en-US" smtClean="0"/>
              <a:t>‹#›</a:t>
            </a:fld>
            <a:endParaRPr lang="ko-KR" altLang="en-US"/>
          </a:p>
        </p:txBody>
      </p:sp>
    </p:spTree>
    <p:extLst>
      <p:ext uri="{BB962C8B-B14F-4D97-AF65-F5344CB8AC3E}">
        <p14:creationId xmlns:p14="http://schemas.microsoft.com/office/powerpoint/2010/main" val="1649999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05F5749-9E0D-DC3B-B317-4D6200D898AC}"/>
              </a:ext>
            </a:extLst>
          </p:cNvPr>
          <p:cNvSpPr>
            <a:spLocks noGrp="1"/>
          </p:cNvSpPr>
          <p:nvPr>
            <p:ph type="dt" sz="half" idx="10"/>
          </p:nvPr>
        </p:nvSpPr>
        <p:spPr/>
        <p:txBody>
          <a:bodyPr/>
          <a:lstStyle/>
          <a:p>
            <a:fld id="{1F5189A3-5C80-4049-9658-F2D127BF9844}" type="datetimeFigureOut">
              <a:rPr lang="ko-KR" altLang="en-US" smtClean="0"/>
              <a:t>2025-07-24</a:t>
            </a:fld>
            <a:endParaRPr lang="ko-KR" altLang="en-US"/>
          </a:p>
        </p:txBody>
      </p:sp>
      <p:sp>
        <p:nvSpPr>
          <p:cNvPr id="3" name="바닥글 개체 틀 2">
            <a:extLst>
              <a:ext uri="{FF2B5EF4-FFF2-40B4-BE49-F238E27FC236}">
                <a16:creationId xmlns:a16="http://schemas.microsoft.com/office/drawing/2014/main" id="{D02ABC93-C8D1-0EC1-D228-8C21C18C781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CD05A0C-459B-0209-81B6-8FAF356E3F36}"/>
              </a:ext>
            </a:extLst>
          </p:cNvPr>
          <p:cNvSpPr>
            <a:spLocks noGrp="1"/>
          </p:cNvSpPr>
          <p:nvPr>
            <p:ph type="sldNum" sz="quarter" idx="12"/>
          </p:nvPr>
        </p:nvSpPr>
        <p:spPr/>
        <p:txBody>
          <a:bodyPr/>
          <a:lstStyle/>
          <a:p>
            <a:fld id="{0CBE52CD-D4D3-4AA6-9D39-C8B089B5E681}" type="slidenum">
              <a:rPr lang="ko-KR" altLang="en-US" smtClean="0"/>
              <a:t>‹#›</a:t>
            </a:fld>
            <a:endParaRPr lang="ko-KR" altLang="en-US"/>
          </a:p>
        </p:txBody>
      </p:sp>
    </p:spTree>
    <p:extLst>
      <p:ext uri="{BB962C8B-B14F-4D97-AF65-F5344CB8AC3E}">
        <p14:creationId xmlns:p14="http://schemas.microsoft.com/office/powerpoint/2010/main" val="395794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0FA049-8EF0-9B78-96B2-F815056B21E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D4268B7-D9C1-F785-E0F5-DD31747E1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12F7002-E672-A47A-6EC6-02E9663B13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B899D56-BF6D-F417-527F-B89FA8339675}"/>
              </a:ext>
            </a:extLst>
          </p:cNvPr>
          <p:cNvSpPr>
            <a:spLocks noGrp="1"/>
          </p:cNvSpPr>
          <p:nvPr>
            <p:ph type="dt" sz="half" idx="10"/>
          </p:nvPr>
        </p:nvSpPr>
        <p:spPr/>
        <p:txBody>
          <a:bodyPr/>
          <a:lstStyle/>
          <a:p>
            <a:fld id="{1F5189A3-5C80-4049-9658-F2D127BF9844}" type="datetimeFigureOut">
              <a:rPr lang="ko-KR" altLang="en-US" smtClean="0"/>
              <a:t>2025-07-24</a:t>
            </a:fld>
            <a:endParaRPr lang="ko-KR" altLang="en-US"/>
          </a:p>
        </p:txBody>
      </p:sp>
      <p:sp>
        <p:nvSpPr>
          <p:cNvPr id="6" name="바닥글 개체 틀 5">
            <a:extLst>
              <a:ext uri="{FF2B5EF4-FFF2-40B4-BE49-F238E27FC236}">
                <a16:creationId xmlns:a16="http://schemas.microsoft.com/office/drawing/2014/main" id="{5213C6BE-4043-8E30-3155-0AB7A531BBE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C7D8B40-E86A-A9D5-7CB1-9904F9855816}"/>
              </a:ext>
            </a:extLst>
          </p:cNvPr>
          <p:cNvSpPr>
            <a:spLocks noGrp="1"/>
          </p:cNvSpPr>
          <p:nvPr>
            <p:ph type="sldNum" sz="quarter" idx="12"/>
          </p:nvPr>
        </p:nvSpPr>
        <p:spPr/>
        <p:txBody>
          <a:bodyPr/>
          <a:lstStyle/>
          <a:p>
            <a:fld id="{0CBE52CD-D4D3-4AA6-9D39-C8B089B5E681}" type="slidenum">
              <a:rPr lang="ko-KR" altLang="en-US" smtClean="0"/>
              <a:t>‹#›</a:t>
            </a:fld>
            <a:endParaRPr lang="ko-KR" altLang="en-US"/>
          </a:p>
        </p:txBody>
      </p:sp>
    </p:spTree>
    <p:extLst>
      <p:ext uri="{BB962C8B-B14F-4D97-AF65-F5344CB8AC3E}">
        <p14:creationId xmlns:p14="http://schemas.microsoft.com/office/powerpoint/2010/main" val="566942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11C190-74BC-CF35-D5C7-79A615B6C7F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BD1017FF-93FD-A9F4-CFD4-207B04FA6C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E1029BFD-5625-BE70-1716-7BCE1EB328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78B832A-E52D-F24E-FA51-DD199A5817CE}"/>
              </a:ext>
            </a:extLst>
          </p:cNvPr>
          <p:cNvSpPr>
            <a:spLocks noGrp="1"/>
          </p:cNvSpPr>
          <p:nvPr>
            <p:ph type="dt" sz="half" idx="10"/>
          </p:nvPr>
        </p:nvSpPr>
        <p:spPr/>
        <p:txBody>
          <a:bodyPr/>
          <a:lstStyle/>
          <a:p>
            <a:fld id="{1F5189A3-5C80-4049-9658-F2D127BF9844}" type="datetimeFigureOut">
              <a:rPr lang="ko-KR" altLang="en-US" smtClean="0"/>
              <a:t>2025-07-24</a:t>
            </a:fld>
            <a:endParaRPr lang="ko-KR" altLang="en-US"/>
          </a:p>
        </p:txBody>
      </p:sp>
      <p:sp>
        <p:nvSpPr>
          <p:cNvPr id="6" name="바닥글 개체 틀 5">
            <a:extLst>
              <a:ext uri="{FF2B5EF4-FFF2-40B4-BE49-F238E27FC236}">
                <a16:creationId xmlns:a16="http://schemas.microsoft.com/office/drawing/2014/main" id="{D4F3843B-E58F-1DE2-36DC-B5836EB21E1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7D00031-EAC5-BC2A-964B-FE3FB8B33E70}"/>
              </a:ext>
            </a:extLst>
          </p:cNvPr>
          <p:cNvSpPr>
            <a:spLocks noGrp="1"/>
          </p:cNvSpPr>
          <p:nvPr>
            <p:ph type="sldNum" sz="quarter" idx="12"/>
          </p:nvPr>
        </p:nvSpPr>
        <p:spPr/>
        <p:txBody>
          <a:bodyPr/>
          <a:lstStyle/>
          <a:p>
            <a:fld id="{0CBE52CD-D4D3-4AA6-9D39-C8B089B5E681}" type="slidenum">
              <a:rPr lang="ko-KR" altLang="en-US" smtClean="0"/>
              <a:t>‹#›</a:t>
            </a:fld>
            <a:endParaRPr lang="ko-KR" altLang="en-US"/>
          </a:p>
        </p:txBody>
      </p:sp>
    </p:spTree>
    <p:extLst>
      <p:ext uri="{BB962C8B-B14F-4D97-AF65-F5344CB8AC3E}">
        <p14:creationId xmlns:p14="http://schemas.microsoft.com/office/powerpoint/2010/main" val="1459910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C536ABD-7833-3B3B-9F85-B6F862F6BE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968C3EE-543B-2108-E6A3-EE2F5C00FA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B64EC0E-3F5D-E1B7-9872-238336A6FE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189A3-5C80-4049-9658-F2D127BF9844}" type="datetimeFigureOut">
              <a:rPr lang="ko-KR" altLang="en-US" smtClean="0"/>
              <a:t>2025-07-24</a:t>
            </a:fld>
            <a:endParaRPr lang="ko-KR" altLang="en-US"/>
          </a:p>
        </p:txBody>
      </p:sp>
      <p:sp>
        <p:nvSpPr>
          <p:cNvPr id="5" name="바닥글 개체 틀 4">
            <a:extLst>
              <a:ext uri="{FF2B5EF4-FFF2-40B4-BE49-F238E27FC236}">
                <a16:creationId xmlns:a16="http://schemas.microsoft.com/office/drawing/2014/main" id="{96B2C732-044F-5903-8EAD-4638A60001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AE20AE2C-B8E5-6AC6-FE49-DE72F197C4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E52CD-D4D3-4AA6-9D39-C8B089B5E681}" type="slidenum">
              <a:rPr lang="ko-KR" altLang="en-US" smtClean="0"/>
              <a:t>‹#›</a:t>
            </a:fld>
            <a:endParaRPr lang="ko-KR" altLang="en-US"/>
          </a:p>
        </p:txBody>
      </p:sp>
    </p:spTree>
    <p:extLst>
      <p:ext uri="{BB962C8B-B14F-4D97-AF65-F5344CB8AC3E}">
        <p14:creationId xmlns:p14="http://schemas.microsoft.com/office/powerpoint/2010/main" val="4284072791"/>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676"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670C46-21F8-E0DC-8EB3-76A3B9E6E1A6}"/>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DD99E9D-5FDC-6479-FB06-590CE59FAC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맑은 고딕" panose="020F0502020204030204"/>
              <a:ea typeface="+mn-ea"/>
              <a:cs typeface="+mn-cs"/>
            </a:endParaRPr>
          </a:p>
        </p:txBody>
      </p:sp>
      <p:pic>
        <p:nvPicPr>
          <p:cNvPr id="5" name="그림 4">
            <a:extLst>
              <a:ext uri="{FF2B5EF4-FFF2-40B4-BE49-F238E27FC236}">
                <a16:creationId xmlns:a16="http://schemas.microsoft.com/office/drawing/2014/main" id="{21A73650-F46C-E32D-114F-D91A15F554CD}"/>
              </a:ext>
            </a:extLst>
          </p:cNvPr>
          <p:cNvPicPr>
            <a:picLocks noChangeAspect="1"/>
          </p:cNvPicPr>
          <p:nvPr/>
        </p:nvPicPr>
        <p:blipFill rotWithShape="1">
          <a:blip r:embed="rId3">
            <a:duotone>
              <a:schemeClr val="bg2">
                <a:shade val="45000"/>
                <a:satMod val="135000"/>
              </a:schemeClr>
              <a:prstClr val="white"/>
            </a:duotone>
          </a:blip>
          <a:srcRect l="7915" r="28252" b="-1"/>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08B4E8B3-FC3C-BAB8-931F-1207EA916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맑은 고딕" panose="020F0502020204030204"/>
              <a:ea typeface="+mn-ea"/>
              <a:cs typeface="+mn-cs"/>
            </a:endParaRPr>
          </a:p>
        </p:txBody>
      </p:sp>
      <p:sp>
        <p:nvSpPr>
          <p:cNvPr id="24" name="Rectangle 23">
            <a:extLst>
              <a:ext uri="{FF2B5EF4-FFF2-40B4-BE49-F238E27FC236}">
                <a16:creationId xmlns:a16="http://schemas.microsoft.com/office/drawing/2014/main" id="{DED9650F-0EB3-C4C7-73BF-87D3BA629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2875760-DF3A-874D-8291-7373E9EDD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직사각형 2">
            <a:extLst>
              <a:ext uri="{FF2B5EF4-FFF2-40B4-BE49-F238E27FC236}">
                <a16:creationId xmlns:a16="http://schemas.microsoft.com/office/drawing/2014/main" id="{6E4F925B-112D-0CBD-6AE2-8A505D412D8F}"/>
              </a:ext>
            </a:extLst>
          </p:cNvPr>
          <p:cNvSpPr/>
          <p:nvPr/>
        </p:nvSpPr>
        <p:spPr>
          <a:xfrm>
            <a:off x="276225" y="533400"/>
            <a:ext cx="1314450" cy="4396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6588F242-2D95-7753-4D67-90AD0AD1216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08"/>
          <a:stretch/>
        </p:blipFill>
        <p:spPr>
          <a:xfrm>
            <a:off x="276225" y="1420960"/>
            <a:ext cx="3441491" cy="2083970"/>
          </a:xfrm>
          <a:prstGeom prst="rect">
            <a:avLst/>
          </a:prstGeom>
        </p:spPr>
      </p:pic>
      <p:pic>
        <p:nvPicPr>
          <p:cNvPr id="8" name="그림 7">
            <a:extLst>
              <a:ext uri="{FF2B5EF4-FFF2-40B4-BE49-F238E27FC236}">
                <a16:creationId xmlns:a16="http://schemas.microsoft.com/office/drawing/2014/main" id="{1951831A-59CC-91F4-0816-556CDE3BF9D8}"/>
              </a:ext>
            </a:extLst>
          </p:cNvPr>
          <p:cNvPicPr>
            <a:picLocks noChangeAspect="1"/>
          </p:cNvPicPr>
          <p:nvPr/>
        </p:nvPicPr>
        <p:blipFill>
          <a:blip r:embed="rId5"/>
          <a:stretch>
            <a:fillRect/>
          </a:stretch>
        </p:blipFill>
        <p:spPr>
          <a:xfrm>
            <a:off x="0" y="4398520"/>
            <a:ext cx="4618182" cy="333375"/>
          </a:xfrm>
          <a:prstGeom prst="rect">
            <a:avLst/>
          </a:prstGeom>
        </p:spPr>
      </p:pic>
      <p:sp>
        <p:nvSpPr>
          <p:cNvPr id="6" name="TextBox 5">
            <a:extLst>
              <a:ext uri="{FF2B5EF4-FFF2-40B4-BE49-F238E27FC236}">
                <a16:creationId xmlns:a16="http://schemas.microsoft.com/office/drawing/2014/main" id="{FC0FC3E2-389D-CC2F-3E44-BB6202538073}"/>
              </a:ext>
            </a:extLst>
          </p:cNvPr>
          <p:cNvSpPr txBox="1"/>
          <p:nvPr/>
        </p:nvSpPr>
        <p:spPr>
          <a:xfrm>
            <a:off x="590137" y="3364661"/>
            <a:ext cx="5255285" cy="76944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Photodiode Overview</a:t>
            </a:r>
            <a:endParaRPr kumimoji="0" lang="ko-KR" altLang="en-US" sz="44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endParaRPr>
          </a:p>
        </p:txBody>
      </p:sp>
      <p:sp>
        <p:nvSpPr>
          <p:cNvPr id="7" name="TextBox 6">
            <a:extLst>
              <a:ext uri="{FF2B5EF4-FFF2-40B4-BE49-F238E27FC236}">
                <a16:creationId xmlns:a16="http://schemas.microsoft.com/office/drawing/2014/main" id="{FD59D76C-558C-FE48-293E-F31001C91CF5}"/>
              </a:ext>
            </a:extLst>
          </p:cNvPr>
          <p:cNvSpPr txBox="1"/>
          <p:nvPr/>
        </p:nvSpPr>
        <p:spPr>
          <a:xfrm>
            <a:off x="3080073" y="2298093"/>
            <a:ext cx="1275286"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Automotive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Fabless</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Company</a:t>
            </a:r>
            <a:endParaRPr kumimoji="0" lang="ko-KR" altLang="en-US" sz="1600" b="0" i="0" u="none" strike="noStrike" kern="1200" cap="none" spc="0" normalizeH="0" baseline="0" noProof="0" dirty="0">
              <a:ln>
                <a:noFill/>
              </a:ln>
              <a:solidFill>
                <a:prstClr val="black"/>
              </a:solidFill>
              <a:effectLst/>
              <a:uLnTx/>
              <a:uFillTx/>
              <a:latin typeface="Tahoma" panose="020B0604030504040204" pitchFamily="34" charset="0"/>
              <a:ea typeface="맑은 고딕" panose="020B0503020000020004" pitchFamily="50" charset="-127"/>
              <a:cs typeface="Tahoma" panose="020B0604030504040204" pitchFamily="34" charset="0"/>
            </a:endParaRPr>
          </a:p>
        </p:txBody>
      </p:sp>
      <p:sp>
        <p:nvSpPr>
          <p:cNvPr id="2" name="TextBox 1">
            <a:extLst>
              <a:ext uri="{FF2B5EF4-FFF2-40B4-BE49-F238E27FC236}">
                <a16:creationId xmlns:a16="http://schemas.microsoft.com/office/drawing/2014/main" id="{A0D40DF0-D37F-56D1-6E1E-A9D89CC421DD}"/>
              </a:ext>
            </a:extLst>
          </p:cNvPr>
          <p:cNvSpPr txBox="1"/>
          <p:nvPr/>
        </p:nvSpPr>
        <p:spPr>
          <a:xfrm>
            <a:off x="590137" y="5111330"/>
            <a:ext cx="2076531" cy="707886"/>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Dinh Hoang Luan</a:t>
            </a:r>
            <a:b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br>
            <a: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14-04-2025</a:t>
            </a:r>
            <a:endParaRPr kumimoji="0" lang="ko-KR" altLang="en-US"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endParaRPr>
          </a:p>
        </p:txBody>
      </p:sp>
    </p:spTree>
    <p:extLst>
      <p:ext uri="{BB962C8B-B14F-4D97-AF65-F5344CB8AC3E}">
        <p14:creationId xmlns:p14="http://schemas.microsoft.com/office/powerpoint/2010/main" val="2964385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0D6B7-891A-CE43-B45A-0ADD00856A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0EB6AF5-0F97-9065-A548-CD90BB62F03C}"/>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Why we need to convert RGB to </a:t>
            </a:r>
            <a:r>
              <a:rPr lang="en-US" altLang="ko-KR" sz="32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YCbCr</a:t>
            </a:r>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A4B9F674-BF8F-F45B-5B80-905327FA95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326EA37C-472B-A8A4-E005-294041DC4863}"/>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014DCBD-5275-57A1-0F27-03A36180CD4A}"/>
              </a:ext>
            </a:extLst>
          </p:cNvPr>
          <p:cNvSpPr txBox="1"/>
          <p:nvPr/>
        </p:nvSpPr>
        <p:spPr>
          <a:xfrm>
            <a:off x="417021" y="1073714"/>
            <a:ext cx="11211561" cy="1754326"/>
          </a:xfrm>
          <a:prstGeom prst="rect">
            <a:avLst/>
          </a:prstGeom>
          <a:noFill/>
        </p:spPr>
        <p:txBody>
          <a:bodyPr wrap="square" rtlCol="0">
            <a:spAutoFit/>
          </a:bodyPr>
          <a:lstStyle/>
          <a:p>
            <a:pPr marL="342900" indent="-342900">
              <a:buFont typeface="Wingdings" panose="05000000000000000000" pitchFamily="2" charset="2"/>
              <a:buChar char="l"/>
            </a:pPr>
            <a: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The RGB is not efficient for compression or transmission (</a:t>
            </a:r>
            <a:r>
              <a:rPr lang="en-US" dirty="0">
                <a:latin typeface="Calibri" panose="020F0502020204030204" pitchFamily="34" charset="0"/>
                <a:ea typeface="Calibri" panose="020F0502020204030204" pitchFamily="34" charset="0"/>
                <a:cs typeface="Calibri" panose="020F0502020204030204" pitchFamily="34" charset="0"/>
              </a:rPr>
              <a:t>All three channels carry </a:t>
            </a:r>
            <a:r>
              <a:rPr lang="en-US" b="1" dirty="0">
                <a:latin typeface="Calibri" panose="020F0502020204030204" pitchFamily="34" charset="0"/>
                <a:ea typeface="Calibri" panose="020F0502020204030204" pitchFamily="34" charset="0"/>
                <a:cs typeface="Calibri" panose="020F0502020204030204" pitchFamily="34" charset="0"/>
              </a:rPr>
              <a:t>both brightness and color</a:t>
            </a:r>
            <a:r>
              <a:rPr lang="en-US" dirty="0">
                <a:latin typeface="Calibri" panose="020F0502020204030204" pitchFamily="34" charset="0"/>
                <a:ea typeface="Calibri" panose="020F0502020204030204" pitchFamily="34" charset="0"/>
                <a:cs typeface="Calibri" panose="020F0502020204030204" pitchFamily="34" charset="0"/>
              </a:rPr>
              <a:t> information.</a:t>
            </a:r>
            <a: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a:t>
            </a:r>
            <a:r>
              <a:rPr lang="en-US" dirty="0">
                <a:solidFill>
                  <a:srgbClr val="1E1E1E"/>
                </a:solidFill>
                <a:latin typeface="Calibri" panose="020F0502020204030204" pitchFamily="34" charset="0"/>
                <a:ea typeface="Calibri" panose="020F0502020204030204" pitchFamily="34" charset="0"/>
                <a:cs typeface="Calibri" panose="020F0502020204030204" pitchFamily="34" charset="0"/>
              </a:rPr>
              <a:t> </a:t>
            </a:r>
            <a:r>
              <a:rPr lang="en-US" dirty="0">
                <a:solidFill>
                  <a:srgbClr val="1E1E1E"/>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Lead to redundancy.</a:t>
            </a:r>
            <a:endPar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l"/>
            </a:pPr>
            <a:r>
              <a:rPr lang="en-US" dirty="0" err="1">
                <a:latin typeface="Calibri" panose="020F0502020204030204" pitchFamily="34" charset="0"/>
                <a:ea typeface="Calibri" panose="020F0502020204030204" pitchFamily="34" charset="0"/>
                <a:cs typeface="Calibri" panose="020F0502020204030204" pitchFamily="34" charset="0"/>
              </a:rPr>
              <a:t>YCbCr</a:t>
            </a:r>
            <a:r>
              <a:rPr lang="en-US" dirty="0">
                <a:latin typeface="Calibri" panose="020F0502020204030204" pitchFamily="34" charset="0"/>
                <a:ea typeface="Calibri" panose="020F0502020204030204" pitchFamily="34" charset="0"/>
                <a:cs typeface="Calibri" panose="020F0502020204030204" pitchFamily="34" charset="0"/>
              </a:rPr>
              <a:t> separates brightness from color.</a:t>
            </a:r>
          </a:p>
          <a:p>
            <a:pPr marL="342900" indent="-342900">
              <a:buFont typeface="Wingdings" panose="05000000000000000000" pitchFamily="2" charset="2"/>
              <a:buChar char="l"/>
            </a:pPr>
            <a:r>
              <a:rPr lang="en-US" sz="1800" dirty="0">
                <a:effectLst/>
                <a:latin typeface="Calibri" panose="020F0502020204030204" pitchFamily="34" charset="0"/>
                <a:ea typeface="Calibri" panose="020F0502020204030204" pitchFamily="34" charset="0"/>
                <a:cs typeface="Calibri" panose="020F0502020204030204" pitchFamily="34" charset="0"/>
              </a:rPr>
              <a:t>Human eyes care more about brightness (Y) than color (</a:t>
            </a:r>
            <a:r>
              <a:rPr lang="en-US" sz="1800" dirty="0" err="1">
                <a:effectLst/>
                <a:latin typeface="Calibri" panose="020F0502020204030204" pitchFamily="34" charset="0"/>
                <a:ea typeface="Calibri" panose="020F0502020204030204" pitchFamily="34" charset="0"/>
                <a:cs typeface="Calibri" panose="020F0502020204030204" pitchFamily="34" charset="0"/>
              </a:rPr>
              <a:t>CbCr</a:t>
            </a:r>
            <a:r>
              <a:rPr lang="en-US" sz="1800" dirty="0">
                <a:effectLst/>
                <a:latin typeface="Calibri" panose="020F0502020204030204" pitchFamily="34" charset="0"/>
                <a:ea typeface="Calibri" panose="020F0502020204030204" pitchFamily="34" charset="0"/>
                <a:cs typeface="Calibri" panose="020F0502020204030204" pitchFamily="34" charset="0"/>
              </a:rPr>
              <a:t>), we detect sharp edges and fine detail mostly via luma (Y).</a:t>
            </a:r>
          </a:p>
          <a:p>
            <a:pPr marL="342900" indent="-34290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Video Standards use </a:t>
            </a:r>
            <a:r>
              <a:rPr lang="en-US" dirty="0" err="1">
                <a:latin typeface="Calibri" panose="020F0502020204030204" pitchFamily="34" charset="0"/>
                <a:ea typeface="Calibri" panose="020F0502020204030204" pitchFamily="34" charset="0"/>
                <a:cs typeface="Calibri" panose="020F0502020204030204" pitchFamily="34" charset="0"/>
              </a:rPr>
              <a:t>YCbCr</a:t>
            </a:r>
            <a: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a:t>
            </a:r>
            <a:endParaRPr lang="en-US" b="1"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C2E26E3-6729-7D4C-E586-EF88ACD41554}"/>
              </a:ext>
            </a:extLst>
          </p:cNvPr>
          <p:cNvSpPr txBox="1"/>
          <p:nvPr/>
        </p:nvSpPr>
        <p:spPr>
          <a:xfrm>
            <a:off x="4052339" y="6433820"/>
            <a:ext cx="4575002" cy="369332"/>
          </a:xfrm>
          <a:prstGeom prst="rect">
            <a:avLst/>
          </a:prstGeom>
          <a:noFill/>
        </p:spPr>
        <p:txBody>
          <a:bodyPr wrap="square">
            <a:spAutoFit/>
          </a:bodyPr>
          <a:lstStyle/>
          <a:p>
            <a:r>
              <a:rPr lang="en-US" b="0" i="0" dirty="0">
                <a:effectLst/>
                <a:latin typeface="Calibri" panose="020F0502020204030204" pitchFamily="34" charset="0"/>
                <a:ea typeface="Calibri" panose="020F0502020204030204" pitchFamily="34" charset="0"/>
                <a:cs typeface="Calibri" panose="020F0502020204030204" pitchFamily="34" charset="0"/>
              </a:rPr>
              <a:t> The Image with RGB and </a:t>
            </a:r>
            <a:r>
              <a:rPr lang="en-US" b="0" i="0" dirty="0" err="1">
                <a:effectLst/>
                <a:latin typeface="Calibri" panose="020F0502020204030204" pitchFamily="34" charset="0"/>
                <a:ea typeface="Calibri" panose="020F0502020204030204" pitchFamily="34" charset="0"/>
                <a:cs typeface="Calibri" panose="020F0502020204030204" pitchFamily="34" charset="0"/>
              </a:rPr>
              <a:t>YCbCr</a:t>
            </a:r>
            <a:r>
              <a:rPr lang="en-US" b="0" i="0" dirty="0">
                <a:effectLst/>
                <a:latin typeface="Calibri" panose="020F0502020204030204" pitchFamily="34" charset="0"/>
                <a:ea typeface="Calibri" panose="020F0502020204030204" pitchFamily="34" charset="0"/>
                <a:cs typeface="Calibri" panose="020F0502020204030204" pitchFamily="34" charset="0"/>
              </a:rPr>
              <a:t> color space</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C362543-340E-5B3A-B574-505CC16D8118}"/>
              </a:ext>
            </a:extLst>
          </p:cNvPr>
          <p:cNvPicPr>
            <a:picLocks noChangeAspect="1"/>
          </p:cNvPicPr>
          <p:nvPr/>
        </p:nvPicPr>
        <p:blipFill>
          <a:blip r:embed="rId3"/>
          <a:stretch>
            <a:fillRect/>
          </a:stretch>
        </p:blipFill>
        <p:spPr>
          <a:xfrm>
            <a:off x="4645891" y="2578742"/>
            <a:ext cx="3251200" cy="3975030"/>
          </a:xfrm>
          <a:prstGeom prst="rect">
            <a:avLst/>
          </a:prstGeom>
        </p:spPr>
      </p:pic>
    </p:spTree>
    <p:extLst>
      <p:ext uri="{BB962C8B-B14F-4D97-AF65-F5344CB8AC3E}">
        <p14:creationId xmlns:p14="http://schemas.microsoft.com/office/powerpoint/2010/main" val="2737708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D57BC-EF8B-AE82-0D2E-16F21BBB0C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0EFD221-7843-7845-2146-8D8E1E696EDB}"/>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What is the difference between </a:t>
            </a:r>
            <a:r>
              <a:rPr lang="en-US" altLang="ko-KR" sz="32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YCbCr</a:t>
            </a:r>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and </a:t>
            </a:r>
            <a:r>
              <a:rPr lang="en-US" altLang="ko-KR" sz="32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Y’CbCr</a:t>
            </a:r>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57F5AC8D-8DD0-73B2-1480-43849DB6FB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50053BED-3959-DE70-22F0-345E03222F3C}"/>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graphicFrame>
        <p:nvGraphicFramePr>
          <p:cNvPr id="17" name="Table 16">
            <a:extLst>
              <a:ext uri="{FF2B5EF4-FFF2-40B4-BE49-F238E27FC236}">
                <a16:creationId xmlns:a16="http://schemas.microsoft.com/office/drawing/2014/main" id="{5D8D24EB-5FA7-0E3B-B045-0E317915D05D}"/>
              </a:ext>
            </a:extLst>
          </p:cNvPr>
          <p:cNvGraphicFramePr>
            <a:graphicFrameLocks noGrp="1"/>
          </p:cNvGraphicFramePr>
          <p:nvPr/>
        </p:nvGraphicFramePr>
        <p:xfrm>
          <a:off x="711199" y="1001252"/>
          <a:ext cx="11102109" cy="3960390"/>
        </p:xfrm>
        <a:graphic>
          <a:graphicData uri="http://schemas.openxmlformats.org/drawingml/2006/table">
            <a:tbl>
              <a:tblPr/>
              <a:tblGrid>
                <a:gridCol w="2650167">
                  <a:extLst>
                    <a:ext uri="{9D8B030D-6E8A-4147-A177-3AD203B41FA5}">
                      <a16:colId xmlns:a16="http://schemas.microsoft.com/office/drawing/2014/main" val="3873660544"/>
                    </a:ext>
                  </a:extLst>
                </a:gridCol>
                <a:gridCol w="4628089">
                  <a:extLst>
                    <a:ext uri="{9D8B030D-6E8A-4147-A177-3AD203B41FA5}">
                      <a16:colId xmlns:a16="http://schemas.microsoft.com/office/drawing/2014/main" val="2909589504"/>
                    </a:ext>
                  </a:extLst>
                </a:gridCol>
                <a:gridCol w="3823853">
                  <a:extLst>
                    <a:ext uri="{9D8B030D-6E8A-4147-A177-3AD203B41FA5}">
                      <a16:colId xmlns:a16="http://schemas.microsoft.com/office/drawing/2014/main" val="849038830"/>
                    </a:ext>
                  </a:extLst>
                </a:gridCol>
              </a:tblGrid>
              <a:tr h="477442">
                <a:tc>
                  <a:txBody>
                    <a:bodyPr/>
                    <a:lstStyle/>
                    <a:p>
                      <a:pPr latinLnBrk="0"/>
                      <a:r>
                        <a:rPr lang="en-US" sz="1800" dirty="0">
                          <a:latin typeface="Calibri" panose="020F0502020204030204" pitchFamily="34" charset="0"/>
                          <a:ea typeface="Calibri" panose="020F0502020204030204" pitchFamily="34" charset="0"/>
                          <a:cs typeface="Calibri" panose="020F0502020204030204" pitchFamily="34" charset="0"/>
                        </a:rPr>
                        <a:t>Aspect</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b="1" dirty="0" err="1">
                          <a:latin typeface="Calibri" panose="020F0502020204030204" pitchFamily="34" charset="0"/>
                          <a:ea typeface="Calibri" panose="020F0502020204030204" pitchFamily="34" charset="0"/>
                          <a:cs typeface="Calibri" panose="020F0502020204030204" pitchFamily="34" charset="0"/>
                        </a:rPr>
                        <a:t>YCbCr</a:t>
                      </a:r>
                      <a:r>
                        <a:rPr lang="en-US" sz="1800" dirty="0">
                          <a:latin typeface="Calibri" panose="020F0502020204030204" pitchFamily="34" charset="0"/>
                          <a:ea typeface="Calibri" panose="020F0502020204030204" pitchFamily="34" charset="0"/>
                          <a:cs typeface="Calibri" panose="020F0502020204030204" pitchFamily="34" charset="0"/>
                        </a:rPr>
                        <a:t> (formal math‐space)</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b="1" dirty="0" err="1">
                          <a:latin typeface="Calibri" panose="020F0502020204030204" pitchFamily="34" charset="0"/>
                          <a:ea typeface="Calibri" panose="020F0502020204030204" pitchFamily="34" charset="0"/>
                          <a:cs typeface="Calibri" panose="020F0502020204030204" pitchFamily="34" charset="0"/>
                        </a:rPr>
                        <a:t>Y’CbCr</a:t>
                      </a:r>
                      <a:r>
                        <a:rPr lang="en-US" sz="1800" dirty="0">
                          <a:latin typeface="Calibri" panose="020F0502020204030204" pitchFamily="34" charset="0"/>
                          <a:ea typeface="Calibri" panose="020F0502020204030204" pitchFamily="34" charset="0"/>
                          <a:cs typeface="Calibri" panose="020F0502020204030204" pitchFamily="34" charset="0"/>
                        </a:rPr>
                        <a:t> (video signal actually see)</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0402507"/>
                  </a:ext>
                </a:extLst>
              </a:tr>
              <a:tr h="477442">
                <a:tc>
                  <a:txBody>
                    <a:bodyPr/>
                    <a:lstStyle/>
                    <a:p>
                      <a:pPr latinLnBrk="0"/>
                      <a:r>
                        <a:rPr lang="en-US" sz="1800" b="1" dirty="0">
                          <a:latin typeface="Calibri" panose="020F0502020204030204" pitchFamily="34" charset="0"/>
                          <a:ea typeface="Calibri" panose="020F0502020204030204" pitchFamily="34" charset="0"/>
                          <a:cs typeface="Calibri" panose="020F0502020204030204" pitchFamily="34" charset="0"/>
                        </a:rPr>
                        <a:t>Symbol for Y component</a:t>
                      </a:r>
                      <a:endParaRPr lang="en-US" sz="1800" dirty="0">
                        <a:latin typeface="Calibri" panose="020F0502020204030204" pitchFamily="34" charset="0"/>
                        <a:ea typeface="Calibri" panose="020F0502020204030204" pitchFamily="34" charset="0"/>
                        <a:cs typeface="Calibri" panose="020F0502020204030204" pitchFamily="34" charset="0"/>
                      </a:endParaRP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b="1" dirty="0">
                          <a:latin typeface="Calibri" panose="020F0502020204030204" pitchFamily="34" charset="0"/>
                          <a:ea typeface="Calibri" panose="020F0502020204030204" pitchFamily="34" charset="0"/>
                          <a:cs typeface="Calibri" panose="020F0502020204030204" pitchFamily="34" charset="0"/>
                        </a:rPr>
                        <a:t>Y</a:t>
                      </a:r>
                      <a:r>
                        <a:rPr lang="en-US" sz="1800" dirty="0">
                          <a:latin typeface="Calibri" panose="020F0502020204030204" pitchFamily="34" charset="0"/>
                          <a:ea typeface="Calibri" panose="020F0502020204030204" pitchFamily="34" charset="0"/>
                          <a:cs typeface="Calibri" panose="020F0502020204030204" pitchFamily="34" charset="0"/>
                        </a:rPr>
                        <a:t>  → true </a:t>
                      </a:r>
                      <a:r>
                        <a:rPr lang="en-US" sz="1800" i="1" dirty="0">
                          <a:latin typeface="Calibri" panose="020F0502020204030204" pitchFamily="34" charset="0"/>
                          <a:ea typeface="Calibri" panose="020F0502020204030204" pitchFamily="34" charset="0"/>
                          <a:cs typeface="Calibri" panose="020F0502020204030204" pitchFamily="34" charset="0"/>
                        </a:rPr>
                        <a:t>luminance</a:t>
                      </a:r>
                      <a:r>
                        <a:rPr lang="en-US" sz="1800" dirty="0">
                          <a:latin typeface="Calibri" panose="020F0502020204030204" pitchFamily="34" charset="0"/>
                          <a:ea typeface="Calibri" panose="020F0502020204030204" pitchFamily="34" charset="0"/>
                          <a:cs typeface="Calibri" panose="020F0502020204030204" pitchFamily="34" charset="0"/>
                        </a:rPr>
                        <a:t> (linear, proportional to physical energy)</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it-IT" sz="1800" b="1" dirty="0">
                          <a:latin typeface="Calibri" panose="020F0502020204030204" pitchFamily="34" charset="0"/>
                          <a:ea typeface="Calibri" panose="020F0502020204030204" pitchFamily="34" charset="0"/>
                          <a:cs typeface="Calibri" panose="020F0502020204030204" pitchFamily="34" charset="0"/>
                        </a:rPr>
                        <a:t>Y’</a:t>
                      </a:r>
                      <a:r>
                        <a:rPr lang="it-IT" sz="1800" dirty="0">
                          <a:latin typeface="Calibri" panose="020F0502020204030204" pitchFamily="34" charset="0"/>
                          <a:ea typeface="Calibri" panose="020F0502020204030204" pitchFamily="34" charset="0"/>
                          <a:cs typeface="Calibri" panose="020F0502020204030204" pitchFamily="34" charset="0"/>
                        </a:rPr>
                        <a:t>  → </a:t>
                      </a:r>
                      <a:r>
                        <a:rPr lang="it-IT" sz="1800" i="1" dirty="0">
                          <a:latin typeface="Calibri" panose="020F0502020204030204" pitchFamily="34" charset="0"/>
                          <a:ea typeface="Calibri" panose="020F0502020204030204" pitchFamily="34" charset="0"/>
                          <a:cs typeface="Calibri" panose="020F0502020204030204" pitchFamily="34" charset="0"/>
                        </a:rPr>
                        <a:t>luma</a:t>
                      </a:r>
                      <a:r>
                        <a:rPr lang="it-IT" sz="1800" dirty="0">
                          <a:latin typeface="Calibri" panose="020F0502020204030204" pitchFamily="34" charset="0"/>
                          <a:ea typeface="Calibri" panose="020F0502020204030204" pitchFamily="34" charset="0"/>
                          <a:cs typeface="Calibri" panose="020F0502020204030204" pitchFamily="34" charset="0"/>
                        </a:rPr>
                        <a:t> (non-linear, after gamma-compression)</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6688"/>
                  </a:ext>
                </a:extLst>
              </a:tr>
              <a:tr h="682110">
                <a:tc>
                  <a:txBody>
                    <a:bodyPr/>
                    <a:lstStyle/>
                    <a:p>
                      <a:pPr latinLnBrk="0"/>
                      <a:r>
                        <a:rPr lang="en-US" sz="1800" b="1">
                          <a:latin typeface="Calibri" panose="020F0502020204030204" pitchFamily="34" charset="0"/>
                          <a:ea typeface="Calibri" panose="020F0502020204030204" pitchFamily="34" charset="0"/>
                          <a:cs typeface="Calibri" panose="020F0502020204030204" pitchFamily="34" charset="0"/>
                        </a:rPr>
                        <a:t>Gamma applied?</a:t>
                      </a:r>
                      <a:endParaRPr lang="en-US" sz="1800">
                        <a:latin typeface="Calibri" panose="020F0502020204030204" pitchFamily="34" charset="0"/>
                        <a:ea typeface="Calibri" panose="020F0502020204030204" pitchFamily="34" charset="0"/>
                        <a:cs typeface="Calibri" panose="020F0502020204030204" pitchFamily="34" charset="0"/>
                      </a:endParaRP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b="1" dirty="0">
                          <a:latin typeface="Calibri" panose="020F0502020204030204" pitchFamily="34" charset="0"/>
                          <a:ea typeface="Calibri" panose="020F0502020204030204" pitchFamily="34" charset="0"/>
                          <a:cs typeface="Calibri" panose="020F0502020204030204" pitchFamily="34" charset="0"/>
                        </a:rPr>
                        <a:t>No</a:t>
                      </a:r>
                      <a:r>
                        <a:rPr lang="en-US" sz="1800" dirty="0">
                          <a:latin typeface="Calibri" panose="020F0502020204030204" pitchFamily="34" charset="0"/>
                          <a:ea typeface="Calibri" panose="020F0502020204030204" pitchFamily="34" charset="0"/>
                          <a:cs typeface="Calibri" panose="020F0502020204030204" pitchFamily="34" charset="0"/>
                        </a:rPr>
                        <a:t> – values are still in scene-linear light</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b="1" dirty="0">
                          <a:latin typeface="Calibri" panose="020F0502020204030204" pitchFamily="34" charset="0"/>
                          <a:ea typeface="Calibri" panose="020F0502020204030204" pitchFamily="34" charset="0"/>
                          <a:cs typeface="Calibri" panose="020F0502020204030204" pitchFamily="34" charset="0"/>
                        </a:rPr>
                        <a:t>Yes</a:t>
                      </a:r>
                      <a:r>
                        <a:rPr lang="en-US" sz="1800" dirty="0">
                          <a:latin typeface="Calibri" panose="020F0502020204030204" pitchFamily="34" charset="0"/>
                          <a:ea typeface="Calibri" panose="020F0502020204030204" pitchFamily="34" charset="0"/>
                          <a:cs typeface="Calibri" panose="020F0502020204030204" pitchFamily="34" charset="0"/>
                        </a:rPr>
                        <a:t> – values have been “gamma-shaped” for display / coding efficiency</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608278"/>
                  </a:ext>
                </a:extLst>
              </a:tr>
              <a:tr h="682110">
                <a:tc>
                  <a:txBody>
                    <a:bodyPr/>
                    <a:lstStyle/>
                    <a:p>
                      <a:pPr latinLnBrk="0"/>
                      <a:r>
                        <a:rPr lang="en-US" sz="1800" b="1">
                          <a:latin typeface="Calibri" panose="020F0502020204030204" pitchFamily="34" charset="0"/>
                          <a:ea typeface="Calibri" panose="020F0502020204030204" pitchFamily="34" charset="0"/>
                          <a:cs typeface="Calibri" panose="020F0502020204030204" pitchFamily="34" charset="0"/>
                        </a:rPr>
                        <a:t>Where it lives</a:t>
                      </a:r>
                      <a:endParaRPr lang="en-US" sz="1800">
                        <a:latin typeface="Calibri" panose="020F0502020204030204" pitchFamily="34" charset="0"/>
                        <a:ea typeface="Calibri" panose="020F0502020204030204" pitchFamily="34" charset="0"/>
                        <a:cs typeface="Calibri" panose="020F0502020204030204" pitchFamily="34" charset="0"/>
                      </a:endParaRP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dirty="0">
                          <a:latin typeface="Calibri" panose="020F0502020204030204" pitchFamily="34" charset="0"/>
                          <a:ea typeface="Calibri" panose="020F0502020204030204" pitchFamily="34" charset="0"/>
                          <a:cs typeface="Calibri" panose="020F0502020204030204" pitchFamily="34" charset="0"/>
                        </a:rPr>
                        <a:t>Abstract color-science equations (e.g. matrix that converts linear RGB ➜ </a:t>
                      </a:r>
                      <a:r>
                        <a:rPr lang="en-US" sz="1800" dirty="0" err="1">
                          <a:latin typeface="Calibri" panose="020F0502020204030204" pitchFamily="34" charset="0"/>
                          <a:ea typeface="Calibri" panose="020F0502020204030204" pitchFamily="34" charset="0"/>
                          <a:cs typeface="Calibri" panose="020F0502020204030204" pitchFamily="34" charset="0"/>
                        </a:rPr>
                        <a:t>YCbCr</a:t>
                      </a:r>
                      <a:r>
                        <a:rPr lang="en-US" sz="1800" dirty="0">
                          <a:latin typeface="Calibri" panose="020F0502020204030204" pitchFamily="34" charset="0"/>
                          <a:ea typeface="Calibri" panose="020F0502020204030204" pitchFamily="34" charset="0"/>
                          <a:cs typeface="Calibri" panose="020F0502020204030204" pitchFamily="34" charset="0"/>
                        </a:rPr>
                        <a:t>)</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a:latin typeface="Calibri" panose="020F0502020204030204" pitchFamily="34" charset="0"/>
                          <a:ea typeface="Calibri" panose="020F0502020204030204" pitchFamily="34" charset="0"/>
                          <a:cs typeface="Calibri" panose="020F0502020204030204" pitchFamily="34" charset="0"/>
                        </a:rPr>
                        <a:t>SDI / HDMI cables, camera files, codecs, NLE timelines</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9095928"/>
                  </a:ext>
                </a:extLst>
              </a:tr>
              <a:tr h="682110">
                <a:tc>
                  <a:txBody>
                    <a:bodyPr/>
                    <a:lstStyle/>
                    <a:p>
                      <a:pPr latinLnBrk="0"/>
                      <a:r>
                        <a:rPr lang="en-US" sz="1800" b="1" dirty="0">
                          <a:latin typeface="Calibri" panose="020F0502020204030204" pitchFamily="34" charset="0"/>
                          <a:ea typeface="Calibri" panose="020F0502020204030204" pitchFamily="34" charset="0"/>
                          <a:cs typeface="Calibri" panose="020F0502020204030204" pitchFamily="34" charset="0"/>
                        </a:rPr>
                        <a:t>Primary purpose</a:t>
                      </a:r>
                      <a:endParaRPr lang="en-US" sz="1800" dirty="0">
                        <a:latin typeface="Calibri" panose="020F0502020204030204" pitchFamily="34" charset="0"/>
                        <a:ea typeface="Calibri" panose="020F0502020204030204" pitchFamily="34" charset="0"/>
                        <a:cs typeface="Calibri" panose="020F0502020204030204" pitchFamily="34" charset="0"/>
                      </a:endParaRP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dirty="0">
                          <a:latin typeface="Calibri" panose="020F0502020204030204" pitchFamily="34" charset="0"/>
                          <a:ea typeface="Calibri" panose="020F0502020204030204" pitchFamily="34" charset="0"/>
                          <a:cs typeface="Calibri" panose="020F0502020204030204" pitchFamily="34" charset="0"/>
                        </a:rPr>
                        <a:t>Mathematical separation of brightness vs. chroma before </a:t>
                      </a:r>
                      <a:r>
                        <a:rPr lang="en-US" sz="1800" i="1" dirty="0">
                          <a:latin typeface="Calibri" panose="020F0502020204030204" pitchFamily="34" charset="0"/>
                          <a:ea typeface="Calibri" panose="020F0502020204030204" pitchFamily="34" charset="0"/>
                          <a:cs typeface="Calibri" panose="020F0502020204030204" pitchFamily="34" charset="0"/>
                        </a:rPr>
                        <a:t>any</a:t>
                      </a:r>
                      <a:r>
                        <a:rPr lang="en-US" sz="1800" dirty="0">
                          <a:latin typeface="Calibri" panose="020F0502020204030204" pitchFamily="34" charset="0"/>
                          <a:ea typeface="Calibri" panose="020F0502020204030204" pitchFamily="34" charset="0"/>
                          <a:cs typeface="Calibri" panose="020F0502020204030204" pitchFamily="34" charset="0"/>
                        </a:rPr>
                        <a:t> signal processing</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dirty="0">
                          <a:latin typeface="Calibri" panose="020F0502020204030204" pitchFamily="34" charset="0"/>
                          <a:ea typeface="Calibri" panose="020F0502020204030204" pitchFamily="34" charset="0"/>
                          <a:cs typeface="Calibri" panose="020F0502020204030204" pitchFamily="34" charset="0"/>
                        </a:rPr>
                        <a:t>Band-limited video transmission &amp; chroma-sub-sampling (4:2:2, 4:2:0…)</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8692010"/>
                  </a:ext>
                </a:extLst>
              </a:tr>
              <a:tr h="477442">
                <a:tc>
                  <a:txBody>
                    <a:bodyPr/>
                    <a:lstStyle/>
                    <a:p>
                      <a:pPr latinLnBrk="0"/>
                      <a:r>
                        <a:rPr lang="en-US" sz="1800" b="1" dirty="0">
                          <a:latin typeface="Calibri" panose="020F0502020204030204" pitchFamily="34" charset="0"/>
                          <a:ea typeface="Calibri" panose="020F0502020204030204" pitchFamily="34" charset="0"/>
                          <a:cs typeface="Calibri" panose="020F0502020204030204" pitchFamily="34" charset="0"/>
                        </a:rPr>
                        <a:t>Applications</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dirty="0">
                          <a:latin typeface="Calibri" panose="020F0502020204030204" pitchFamily="34" charset="0"/>
                          <a:ea typeface="Calibri" panose="020F0502020204030204" pitchFamily="34" charset="0"/>
                          <a:cs typeface="Calibri" panose="020F0502020204030204" pitchFamily="34" charset="0"/>
                        </a:rPr>
                        <a:t>In Digital terms</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dirty="0">
                          <a:latin typeface="Calibri" panose="020F0502020204030204" pitchFamily="34" charset="0"/>
                          <a:ea typeface="Calibri" panose="020F0502020204030204" pitchFamily="34" charset="0"/>
                          <a:cs typeface="Calibri" panose="020F0502020204030204" pitchFamily="34" charset="0"/>
                        </a:rPr>
                        <a:t>In Digital terms</a:t>
                      </a: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373571"/>
                  </a:ext>
                </a:extLst>
              </a:tr>
              <a:tr h="272775">
                <a:tc>
                  <a:txBody>
                    <a:bodyPr/>
                    <a:lstStyle/>
                    <a:p>
                      <a:pPr latinLnBrk="0"/>
                      <a:r>
                        <a:rPr lang="en-US" sz="1800" b="1">
                          <a:latin typeface="Calibri" panose="020F0502020204030204" pitchFamily="34" charset="0"/>
                          <a:ea typeface="Calibri" panose="020F0502020204030204" pitchFamily="34" charset="0"/>
                          <a:cs typeface="Calibri" panose="020F0502020204030204" pitchFamily="34" charset="0"/>
                        </a:rPr>
                        <a:t>Think of it as</a:t>
                      </a:r>
                      <a:endParaRPr lang="en-US" sz="1800">
                        <a:latin typeface="Calibri" panose="020F0502020204030204" pitchFamily="34" charset="0"/>
                        <a:ea typeface="Calibri" panose="020F0502020204030204" pitchFamily="34" charset="0"/>
                        <a:cs typeface="Calibri" panose="020F0502020204030204" pitchFamily="34" charset="0"/>
                      </a:endParaRP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i="1" dirty="0">
                          <a:latin typeface="Calibri" panose="020F0502020204030204" pitchFamily="34" charset="0"/>
                          <a:ea typeface="Calibri" panose="020F0502020204030204" pitchFamily="34" charset="0"/>
                          <a:cs typeface="Calibri" panose="020F0502020204030204" pitchFamily="34" charset="0"/>
                        </a:rPr>
                        <a:t>Color-space math</a:t>
                      </a:r>
                      <a:endParaRPr lang="en-US" sz="1800" dirty="0">
                        <a:latin typeface="Calibri" panose="020F0502020204030204" pitchFamily="34" charset="0"/>
                        <a:ea typeface="Calibri" panose="020F0502020204030204" pitchFamily="34" charset="0"/>
                        <a:cs typeface="Calibri" panose="020F0502020204030204" pitchFamily="34" charset="0"/>
                      </a:endParaRP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0"/>
                      <a:r>
                        <a:rPr lang="en-US" sz="1800" i="1" dirty="0">
                          <a:latin typeface="Calibri" panose="020F0502020204030204" pitchFamily="34" charset="0"/>
                          <a:ea typeface="Calibri" panose="020F0502020204030204" pitchFamily="34" charset="0"/>
                          <a:cs typeface="Calibri" panose="020F0502020204030204" pitchFamily="34" charset="0"/>
                        </a:rPr>
                        <a:t>Practical video encoding</a:t>
                      </a:r>
                      <a:endParaRPr lang="en-US" sz="1800" dirty="0">
                        <a:latin typeface="Calibri" panose="020F0502020204030204" pitchFamily="34" charset="0"/>
                        <a:ea typeface="Calibri" panose="020F0502020204030204" pitchFamily="34" charset="0"/>
                        <a:cs typeface="Calibri" panose="020F0502020204030204" pitchFamily="34" charset="0"/>
                      </a:endParaRPr>
                    </a:p>
                  </a:txBody>
                  <a:tcPr marL="68108" marR="68108" marT="34054" marB="340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8190841"/>
                  </a:ext>
                </a:extLst>
              </a:tr>
            </a:tbl>
          </a:graphicData>
        </a:graphic>
      </p:graphicFrame>
      <p:sp>
        <p:nvSpPr>
          <p:cNvPr id="19" name="TextBox 18">
            <a:extLst>
              <a:ext uri="{FF2B5EF4-FFF2-40B4-BE49-F238E27FC236}">
                <a16:creationId xmlns:a16="http://schemas.microsoft.com/office/drawing/2014/main" id="{15731F67-4A4F-711A-1A06-C13081076033}"/>
              </a:ext>
            </a:extLst>
          </p:cNvPr>
          <p:cNvSpPr txBox="1"/>
          <p:nvPr/>
        </p:nvSpPr>
        <p:spPr>
          <a:xfrm>
            <a:off x="651164" y="5288700"/>
            <a:ext cx="11162144" cy="646331"/>
          </a:xfrm>
          <a:prstGeom prst="rect">
            <a:avLst/>
          </a:prstGeom>
          <a:noFill/>
        </p:spPr>
        <p:txBody>
          <a:bodyPr wrap="square">
            <a:spAutoFit/>
          </a:bodyPr>
          <a:lstStyle/>
          <a:p>
            <a:pPr marL="285750" indent="-285750" algn="l">
              <a:spcBef>
                <a:spcPts val="3000"/>
              </a:spcBef>
              <a:spcAft>
                <a:spcPts val="1500"/>
              </a:spcAft>
              <a:buFont typeface="Arial" panose="020B0604020202020204" pitchFamily="34" charset="0"/>
              <a:buChar char="•"/>
            </a:pPr>
            <a:r>
              <a:rPr lang="en-US" b="1"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Is </a:t>
            </a:r>
            <a:r>
              <a:rPr lang="en-US" b="1" i="0"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Y’CbCr</a:t>
            </a:r>
            <a:r>
              <a:rPr lang="en-US" b="1"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a color space?</a:t>
            </a:r>
            <a:br>
              <a:rPr lang="en-US" b="1" dirty="0">
                <a:solidFill>
                  <a:srgbClr val="222222"/>
                </a:solidFill>
                <a:latin typeface="Calibri" panose="020F0502020204030204" pitchFamily="34" charset="0"/>
                <a:ea typeface="Calibri" panose="020F0502020204030204" pitchFamily="34" charset="0"/>
                <a:cs typeface="Calibri" panose="020F0502020204030204" pitchFamily="34" charset="0"/>
              </a:rPr>
            </a:br>
            <a:r>
              <a:rPr lang="en-US" b="0" i="0" dirty="0" err="1">
                <a:solidFill>
                  <a:srgbClr val="222222"/>
                </a:solidFill>
                <a:effectLst/>
                <a:latin typeface="Calibri" panose="020F0502020204030204" pitchFamily="34" charset="0"/>
                <a:ea typeface="Calibri" panose="020F0502020204030204" pitchFamily="34" charset="0"/>
                <a:cs typeface="Calibri" panose="020F0502020204030204" pitchFamily="34" charset="0"/>
              </a:rPr>
              <a:t>Y’CbCr</a:t>
            </a:r>
            <a:r>
              <a:rPr lang="en-US"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 is not a color space, nor is it strictly a color model. It is only an encoding system. </a:t>
            </a:r>
            <a:endParaRPr lang="en-US" b="1" i="0"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909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맑은 고딕" panose="020F0502020204030204"/>
              <a:ea typeface="+mn-ea"/>
              <a:cs typeface="+mn-cs"/>
            </a:endParaRPr>
          </a:p>
        </p:txBody>
      </p:sp>
      <p:pic>
        <p:nvPicPr>
          <p:cNvPr id="5" name="그림 4">
            <a:extLst>
              <a:ext uri="{FF2B5EF4-FFF2-40B4-BE49-F238E27FC236}">
                <a16:creationId xmlns:a16="http://schemas.microsoft.com/office/drawing/2014/main" id="{A4069EEE-71B0-38C4-AB8E-9E971F9C0B6E}"/>
              </a:ext>
            </a:extLst>
          </p:cNvPr>
          <p:cNvPicPr>
            <a:picLocks noChangeAspect="1"/>
          </p:cNvPicPr>
          <p:nvPr/>
        </p:nvPicPr>
        <p:blipFill rotWithShape="1">
          <a:blip r:embed="rId3">
            <a:duotone>
              <a:schemeClr val="bg2">
                <a:shade val="45000"/>
                <a:satMod val="135000"/>
              </a:schemeClr>
              <a:prstClr val="white"/>
            </a:duotone>
          </a:blip>
          <a:srcRect l="7915" r="28252" b="-1"/>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맑은 고딕" panose="020F0502020204030204"/>
              <a:ea typeface="+mn-ea"/>
              <a:cs typeface="+mn-cs"/>
            </a:endParaRP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직사각형 2">
            <a:extLst>
              <a:ext uri="{FF2B5EF4-FFF2-40B4-BE49-F238E27FC236}">
                <a16:creationId xmlns:a16="http://schemas.microsoft.com/office/drawing/2014/main" id="{98BE6983-B6D3-00B4-850D-678BE7C9D653}"/>
              </a:ext>
            </a:extLst>
          </p:cNvPr>
          <p:cNvSpPr/>
          <p:nvPr/>
        </p:nvSpPr>
        <p:spPr>
          <a:xfrm>
            <a:off x="276225" y="533400"/>
            <a:ext cx="1314450" cy="4396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A69CC62A-C2BE-B256-4F5F-554D44D26A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08"/>
          <a:stretch/>
        </p:blipFill>
        <p:spPr>
          <a:xfrm>
            <a:off x="276225" y="1420960"/>
            <a:ext cx="3441491" cy="2083970"/>
          </a:xfrm>
          <a:prstGeom prst="rect">
            <a:avLst/>
          </a:prstGeom>
        </p:spPr>
      </p:pic>
      <p:pic>
        <p:nvPicPr>
          <p:cNvPr id="8" name="그림 7">
            <a:extLst>
              <a:ext uri="{FF2B5EF4-FFF2-40B4-BE49-F238E27FC236}">
                <a16:creationId xmlns:a16="http://schemas.microsoft.com/office/drawing/2014/main" id="{0A2B6ADF-2010-10C6-E012-5543F9401322}"/>
              </a:ext>
            </a:extLst>
          </p:cNvPr>
          <p:cNvPicPr>
            <a:picLocks noChangeAspect="1"/>
          </p:cNvPicPr>
          <p:nvPr/>
        </p:nvPicPr>
        <p:blipFill>
          <a:blip r:embed="rId5"/>
          <a:stretch>
            <a:fillRect/>
          </a:stretch>
        </p:blipFill>
        <p:spPr>
          <a:xfrm>
            <a:off x="0" y="4398520"/>
            <a:ext cx="4618182" cy="333375"/>
          </a:xfrm>
          <a:prstGeom prst="rect">
            <a:avLst/>
          </a:prstGeom>
        </p:spPr>
      </p:pic>
      <p:sp>
        <p:nvSpPr>
          <p:cNvPr id="6" name="TextBox 5">
            <a:extLst>
              <a:ext uri="{FF2B5EF4-FFF2-40B4-BE49-F238E27FC236}">
                <a16:creationId xmlns:a16="http://schemas.microsoft.com/office/drawing/2014/main" id="{FB0AAD58-5142-A9A9-3EAB-7E606ADB3D7A}"/>
              </a:ext>
            </a:extLst>
          </p:cNvPr>
          <p:cNvSpPr txBox="1"/>
          <p:nvPr/>
        </p:nvSpPr>
        <p:spPr>
          <a:xfrm>
            <a:off x="590137" y="3364661"/>
            <a:ext cx="7412478" cy="76944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Image Signal Processing (ISP)</a:t>
            </a:r>
            <a:endParaRPr kumimoji="0" lang="ko-KR" altLang="en-US" sz="44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endParaRPr>
          </a:p>
        </p:txBody>
      </p:sp>
      <p:sp>
        <p:nvSpPr>
          <p:cNvPr id="7" name="TextBox 6">
            <a:extLst>
              <a:ext uri="{FF2B5EF4-FFF2-40B4-BE49-F238E27FC236}">
                <a16:creationId xmlns:a16="http://schemas.microsoft.com/office/drawing/2014/main" id="{42FBB94B-D310-62D2-08BD-634F76114296}"/>
              </a:ext>
            </a:extLst>
          </p:cNvPr>
          <p:cNvSpPr txBox="1"/>
          <p:nvPr/>
        </p:nvSpPr>
        <p:spPr>
          <a:xfrm>
            <a:off x="3080073" y="2298093"/>
            <a:ext cx="1275286"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Automotive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Fabless</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Company</a:t>
            </a:r>
            <a:endParaRPr kumimoji="0" lang="ko-KR" altLang="en-US" sz="1600" b="0" i="0" u="none" strike="noStrike" kern="1200" cap="none" spc="0" normalizeH="0" baseline="0" noProof="0" dirty="0">
              <a:ln>
                <a:noFill/>
              </a:ln>
              <a:solidFill>
                <a:prstClr val="black"/>
              </a:solidFill>
              <a:effectLst/>
              <a:uLnTx/>
              <a:uFillTx/>
              <a:latin typeface="Tahoma" panose="020B0604030504040204" pitchFamily="34" charset="0"/>
              <a:ea typeface="맑은 고딕" panose="020B0503020000020004" pitchFamily="50" charset="-127"/>
              <a:cs typeface="Tahoma" panose="020B0604030504040204" pitchFamily="34" charset="0"/>
            </a:endParaRPr>
          </a:p>
        </p:txBody>
      </p:sp>
      <p:sp>
        <p:nvSpPr>
          <p:cNvPr id="2" name="TextBox 1">
            <a:extLst>
              <a:ext uri="{FF2B5EF4-FFF2-40B4-BE49-F238E27FC236}">
                <a16:creationId xmlns:a16="http://schemas.microsoft.com/office/drawing/2014/main" id="{5D4AF93C-7DDA-96F1-87A8-5392FE0761DB}"/>
              </a:ext>
            </a:extLst>
          </p:cNvPr>
          <p:cNvSpPr txBox="1"/>
          <p:nvPr/>
        </p:nvSpPr>
        <p:spPr>
          <a:xfrm>
            <a:off x="590137" y="5111330"/>
            <a:ext cx="2076531" cy="707886"/>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Dinh Hoang Luan</a:t>
            </a:r>
            <a:b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br>
            <a: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14-04-2025</a:t>
            </a:r>
            <a:endParaRPr kumimoji="0" lang="ko-KR" altLang="en-US"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endParaRPr>
          </a:p>
        </p:txBody>
      </p:sp>
    </p:spTree>
    <p:extLst>
      <p:ext uri="{BB962C8B-B14F-4D97-AF65-F5344CB8AC3E}">
        <p14:creationId xmlns:p14="http://schemas.microsoft.com/office/powerpoint/2010/main" val="1413146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30C0-06F0-4D99-2AC8-D79282B3C97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3A9C909-CE7B-5DC8-5BF6-A3200F4CE2BB}"/>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Definition of Image Signal Processing</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424132F1-D77C-B0FB-24F3-25F42D8E44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1F499B2E-9954-06F2-79A5-6C3A28BBA3B8}"/>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AA312E9-948D-2016-4809-896A9FBECDB0}"/>
              </a:ext>
            </a:extLst>
          </p:cNvPr>
          <p:cNvSpPr txBox="1"/>
          <p:nvPr/>
        </p:nvSpPr>
        <p:spPr>
          <a:xfrm>
            <a:off x="3490762" y="6115038"/>
            <a:ext cx="5698155" cy="369332"/>
          </a:xfrm>
          <a:prstGeom prst="rect">
            <a:avLst/>
          </a:prstGeom>
          <a:noFill/>
        </p:spPr>
        <p:txBody>
          <a:bodyPr wrap="square" rtlCol="0">
            <a:spAutoFit/>
          </a:bodyPr>
          <a:lstStyle/>
          <a:p>
            <a:r>
              <a:rPr lang="en-US"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Converting light information into an ISP processed image.</a:t>
            </a:r>
            <a:endParaRPr lang="en-US" sz="1800" b="1"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1510" name="Picture 6">
            <a:extLst>
              <a:ext uri="{FF2B5EF4-FFF2-40B4-BE49-F238E27FC236}">
                <a16:creationId xmlns:a16="http://schemas.microsoft.com/office/drawing/2014/main" id="{9AE68D4B-46C8-8654-E0AE-5C2C90706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50" y="1861471"/>
            <a:ext cx="11706225" cy="4238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D66CB0-9981-A916-3C03-12A768FD1B54}"/>
              </a:ext>
            </a:extLst>
          </p:cNvPr>
          <p:cNvSpPr txBox="1"/>
          <p:nvPr/>
        </p:nvSpPr>
        <p:spPr>
          <a:xfrm>
            <a:off x="329150" y="1073714"/>
            <a:ext cx="10913951" cy="923330"/>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ISP </a:t>
            </a:r>
            <a:r>
              <a:rPr lang="en-US" dirty="0"/>
              <a:t>is used to process the output signal of the Image sensor (</a:t>
            </a:r>
            <a:r>
              <a:rPr lang="en-US" sz="1800" dirty="0">
                <a:effectLst/>
                <a:latin typeface="Calibri" panose="020F0502020204030204" pitchFamily="34" charset="0"/>
              </a:rPr>
              <a:t>RAW image) to RGB/YUV image (to further processing or display) </a:t>
            </a:r>
          </a:p>
          <a:p>
            <a:pPr marL="342900" indent="-342900">
              <a:buFont typeface="Wingdings" panose="05000000000000000000" pitchFamily="2" charset="2"/>
              <a:buChar char="l"/>
            </a:pPr>
            <a:r>
              <a:rPr lang="en-US" sz="1800" dirty="0">
                <a:effectLst/>
                <a:latin typeface="Calibri" panose="020F0502020204030204" pitchFamily="34" charset="0"/>
              </a:rPr>
              <a:t>The ISP module is a part of Camera. </a:t>
            </a:r>
            <a:endParaRPr lang="en-US" sz="1800" b="1" dirty="0">
              <a:effectLst/>
              <a:latin typeface="Calibri" panose="020F0502020204030204" pitchFamily="34" charset="0"/>
            </a:endParaRPr>
          </a:p>
        </p:txBody>
      </p:sp>
    </p:spTree>
    <p:extLst>
      <p:ext uri="{BB962C8B-B14F-4D97-AF65-F5344CB8AC3E}">
        <p14:creationId xmlns:p14="http://schemas.microsoft.com/office/powerpoint/2010/main" val="1978499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548C6-CBC5-3221-5C82-59E03AB98E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9800C3-840B-9860-914B-B649F466A830}"/>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Types of Sensor Camera</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D0DEC35F-68C4-9F87-F842-1D753F53EB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5CD96A19-70B7-DFE4-1270-C749FC01B2EE}"/>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67D3F46-5375-1CE9-938D-ECDFCE3293B8}"/>
              </a:ext>
            </a:extLst>
          </p:cNvPr>
          <p:cNvSpPr txBox="1"/>
          <p:nvPr/>
        </p:nvSpPr>
        <p:spPr>
          <a:xfrm>
            <a:off x="335941" y="1232830"/>
            <a:ext cx="10941660" cy="1477328"/>
          </a:xfrm>
          <a:prstGeom prst="rect">
            <a:avLst/>
          </a:prstGeom>
          <a:noFill/>
        </p:spPr>
        <p:txBody>
          <a:bodyPr wrap="square" rtlCol="0">
            <a:spAutoFit/>
          </a:bodyPr>
          <a:lstStyle/>
          <a:p>
            <a:pPr marL="342900" indent="-342900">
              <a:buFont typeface="Wingdings" panose="05000000000000000000" pitchFamily="2" charset="2"/>
              <a:buChar char="l"/>
            </a:pPr>
            <a:r>
              <a:rPr lang="en-US" sz="1800" dirty="0">
                <a:effectLst/>
                <a:latin typeface="Calibri" panose="020F0502020204030204" pitchFamily="34" charset="0"/>
                <a:ea typeface="Calibri" panose="020F0502020204030204" pitchFamily="34" charset="0"/>
                <a:cs typeface="Calibri" panose="020F0502020204030204" pitchFamily="34" charset="0"/>
              </a:rPr>
              <a:t>There are t</a:t>
            </a:r>
            <a:r>
              <a:rPr lang="en-US" dirty="0">
                <a:latin typeface="Calibri" panose="020F0502020204030204" pitchFamily="34" charset="0"/>
                <a:ea typeface="Calibri" panose="020F0502020204030204" pitchFamily="34" charset="0"/>
                <a:cs typeface="Calibri" panose="020F0502020204030204" pitchFamily="34" charset="0"/>
              </a:rPr>
              <a:t>wo type of Sensor Camera: CCD or CMOS. </a:t>
            </a:r>
          </a:p>
          <a:p>
            <a:pPr marL="342900" indent="-34290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CMOS Camera offer numerous advantages over CCDs, including significantly lower power consumption, faster readout speeds, on-chip integration of additional circuitry, lower manufacturing cost, reduced blooming and smearing, support for global shutters, smaller and more scalable designs, and superior image quality due to advancements in noise reduction, sensitivity, and dynamic range.</a:t>
            </a:r>
          </a:p>
        </p:txBody>
      </p:sp>
      <p:pic>
        <p:nvPicPr>
          <p:cNvPr id="1026" name="Picture 2">
            <a:extLst>
              <a:ext uri="{FF2B5EF4-FFF2-40B4-BE49-F238E27FC236}">
                <a16:creationId xmlns:a16="http://schemas.microsoft.com/office/drawing/2014/main" id="{6A13F86E-DB1B-099A-3D3B-2DFFF7586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648" y="2717239"/>
            <a:ext cx="8270064" cy="35616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7FC29A-5797-C50E-E2B1-CAEEB85D7334}"/>
              </a:ext>
            </a:extLst>
          </p:cNvPr>
          <p:cNvSpPr txBox="1"/>
          <p:nvPr/>
        </p:nvSpPr>
        <p:spPr>
          <a:xfrm>
            <a:off x="4337292" y="6214036"/>
            <a:ext cx="2970678" cy="369332"/>
          </a:xfrm>
          <a:prstGeom prst="rect">
            <a:avLst/>
          </a:prstGeom>
          <a:noFill/>
        </p:spPr>
        <p:txBody>
          <a:bodyPr wrap="square" rtlCol="0">
            <a:spAutoFit/>
          </a:bodyPr>
          <a:lstStyle/>
          <a:p>
            <a:r>
              <a:rPr lang="en-US" sz="1800" b="1" dirty="0">
                <a:effectLst/>
                <a:latin typeface="Calibri" panose="020F0502020204030204" pitchFamily="34" charset="0"/>
              </a:rPr>
              <a:t>Typical CMOS Camera Layout</a:t>
            </a:r>
          </a:p>
        </p:txBody>
      </p:sp>
    </p:spTree>
    <p:extLst>
      <p:ext uri="{BB962C8B-B14F-4D97-AF65-F5344CB8AC3E}">
        <p14:creationId xmlns:p14="http://schemas.microsoft.com/office/powerpoint/2010/main" val="2949827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28938-EE00-0184-3AB6-02A8977936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3FB2CD7-0F4A-245D-C6D5-70A9B63BDE27}"/>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Types of Image Sensor</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D1202C3B-81C6-A868-A15C-34870E4F76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4" name="TextBox 3">
            <a:extLst>
              <a:ext uri="{FF2B5EF4-FFF2-40B4-BE49-F238E27FC236}">
                <a16:creationId xmlns:a16="http://schemas.microsoft.com/office/drawing/2014/main" id="{556788F3-9D37-23D5-A8F7-7AF9216EE127}"/>
              </a:ext>
            </a:extLst>
          </p:cNvPr>
          <p:cNvSpPr txBox="1"/>
          <p:nvPr/>
        </p:nvSpPr>
        <p:spPr>
          <a:xfrm>
            <a:off x="417021" y="1073714"/>
            <a:ext cx="11423997" cy="1477328"/>
          </a:xfrm>
          <a:prstGeom prst="rect">
            <a:avLst/>
          </a:prstGeom>
          <a:noFill/>
        </p:spPr>
        <p:txBody>
          <a:bodyPr wrap="square" rtlCol="0">
            <a:spAutoFit/>
          </a:bodyPr>
          <a:lstStyle/>
          <a:p>
            <a:pPr marL="342900" indent="-342900">
              <a:buFont typeface="Wingdings" panose="05000000000000000000" pitchFamily="2" charset="2"/>
              <a:buChar char="l"/>
            </a:pPr>
            <a:r>
              <a:rPr lang="en-US" dirty="0"/>
              <a:t>An </a:t>
            </a:r>
            <a:r>
              <a:rPr lang="en-US" b="1" dirty="0"/>
              <a:t>image sensor</a:t>
            </a:r>
            <a:r>
              <a:rPr lang="en-US" dirty="0"/>
              <a:t> is the electronic component in a camera that </a:t>
            </a:r>
            <a:r>
              <a:rPr lang="en-US" b="1" dirty="0"/>
              <a:t>converts light (photons)</a:t>
            </a:r>
            <a:r>
              <a:rPr lang="en-US" dirty="0"/>
              <a:t> into </a:t>
            </a:r>
            <a:r>
              <a:rPr lang="en-US" b="1" dirty="0"/>
              <a:t>electrical signals (electrons).</a:t>
            </a:r>
            <a:endPar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l"/>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Image sensors are </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colorblind</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by nature. They only detect </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brightness</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as a total of their spectral sensitivity and the</a:t>
            </a:r>
            <a:b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spectrum of the incident light. But the </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Color Information </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gets lost. </a:t>
            </a:r>
          </a:p>
          <a:p>
            <a:pPr marL="342900" indent="-342900">
              <a:buFont typeface="Wingdings" panose="05000000000000000000" pitchFamily="2" charset="2"/>
              <a:buChar char="l"/>
            </a:pP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sensor with a Bayer pattern provides an image in </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Raw Bayer Pixel Format. </a:t>
            </a:r>
          </a:p>
        </p:txBody>
      </p:sp>
      <p:pic>
        <p:nvPicPr>
          <p:cNvPr id="2050" name="Picture 2">
            <a:extLst>
              <a:ext uri="{FF2B5EF4-FFF2-40B4-BE49-F238E27FC236}">
                <a16:creationId xmlns:a16="http://schemas.microsoft.com/office/drawing/2014/main" id="{F3AB2C5D-1D9D-05BD-DAC3-972F8C528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219" y="2636160"/>
            <a:ext cx="4414982" cy="35437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26C590-6E59-57B3-F759-3D7E02707F50}"/>
              </a:ext>
            </a:extLst>
          </p:cNvPr>
          <p:cNvSpPr txBox="1"/>
          <p:nvPr/>
        </p:nvSpPr>
        <p:spPr>
          <a:xfrm>
            <a:off x="1655025" y="6183715"/>
            <a:ext cx="3110939" cy="370662"/>
          </a:xfrm>
          <a:prstGeom prst="rect">
            <a:avLst/>
          </a:prstGeom>
          <a:noFill/>
        </p:spPr>
        <p:txBody>
          <a:bodyPr wrap="square" rtlCol="0">
            <a:spAutoFit/>
          </a:bodyPr>
          <a:lstStyle/>
          <a:p>
            <a:r>
              <a:rPr lang="en-US" b="1" dirty="0">
                <a:latin typeface="Calibri" panose="020F0502020204030204" pitchFamily="34" charset="0"/>
              </a:rPr>
              <a:t>Mono Sensor and Color Sensor</a:t>
            </a:r>
            <a:endParaRPr lang="en-US" sz="1800" b="1" dirty="0">
              <a:effectLst/>
              <a:latin typeface="Calibri" panose="020F0502020204030204" pitchFamily="34" charset="0"/>
            </a:endParaRPr>
          </a:p>
        </p:txBody>
      </p:sp>
      <p:pic>
        <p:nvPicPr>
          <p:cNvPr id="2052" name="Picture 4">
            <a:extLst>
              <a:ext uri="{FF2B5EF4-FFF2-40B4-BE49-F238E27FC236}">
                <a16:creationId xmlns:a16="http://schemas.microsoft.com/office/drawing/2014/main" id="{C10B870D-4EC5-E311-9A59-7F7AE3E3B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035" y="3165479"/>
            <a:ext cx="6206836" cy="2485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22AC00-EE59-26C8-05ED-DACFAF5F762B}"/>
              </a:ext>
            </a:extLst>
          </p:cNvPr>
          <p:cNvSpPr txBox="1"/>
          <p:nvPr/>
        </p:nvSpPr>
        <p:spPr>
          <a:xfrm>
            <a:off x="6908801" y="6179958"/>
            <a:ext cx="3736675" cy="370057"/>
          </a:xfrm>
          <a:prstGeom prst="rect">
            <a:avLst/>
          </a:prstGeom>
          <a:noFill/>
        </p:spPr>
        <p:txBody>
          <a:bodyPr wrap="square" rtlCol="0">
            <a:spAutoFit/>
          </a:bodyPr>
          <a:lstStyle/>
          <a:p>
            <a:r>
              <a:rPr lang="en-US" b="1" dirty="0">
                <a:latin typeface="Calibri" panose="020F0502020204030204" pitchFamily="34" charset="0"/>
              </a:rPr>
              <a:t>Mono Sensor and Color Sensor Pixel</a:t>
            </a:r>
            <a:endParaRPr lang="en-US" sz="1800" b="1" dirty="0">
              <a:effectLst/>
              <a:latin typeface="Calibri" panose="020F0502020204030204" pitchFamily="34" charset="0"/>
            </a:endParaRPr>
          </a:p>
        </p:txBody>
      </p:sp>
    </p:spTree>
    <p:extLst>
      <p:ext uri="{BB962C8B-B14F-4D97-AF65-F5344CB8AC3E}">
        <p14:creationId xmlns:p14="http://schemas.microsoft.com/office/powerpoint/2010/main" val="839931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1497-36EA-FDAD-CBA7-233C551A857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65ADC3F-5328-979A-0C2B-8304ABD42390}"/>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Bayer Pattern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610BDA3C-2F4D-47C0-37FD-76CAEF4B2F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0C1985D7-4F6A-1871-9CA7-E95100089767}"/>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87A6B10-DD83-F27A-9969-E80EF8D0CE07}"/>
              </a:ext>
            </a:extLst>
          </p:cNvPr>
          <p:cNvSpPr txBox="1"/>
          <p:nvPr/>
        </p:nvSpPr>
        <p:spPr>
          <a:xfrm>
            <a:off x="417021" y="1073714"/>
            <a:ext cx="11470179" cy="1477328"/>
          </a:xfrm>
          <a:prstGeom prst="rect">
            <a:avLst/>
          </a:prstGeom>
          <a:noFill/>
        </p:spPr>
        <p:txBody>
          <a:bodyPr wrap="square" rtlCol="0">
            <a:spAutoFit/>
          </a:bodyPr>
          <a:lstStyle/>
          <a:p>
            <a:pPr marL="342900" indent="-342900">
              <a:buFont typeface="Wingdings" panose="05000000000000000000" pitchFamily="2" charset="2"/>
              <a:buChar char="l"/>
            </a:pPr>
            <a:r>
              <a:rPr lang="en-US" sz="1800" dirty="0">
                <a:effectLst/>
                <a:latin typeface="Calibri" panose="020F0502020204030204" pitchFamily="34" charset="0"/>
                <a:ea typeface="Calibri" panose="020F0502020204030204" pitchFamily="34" charset="0"/>
                <a:cs typeface="Calibri" panose="020F0502020204030204" pitchFamily="34" charset="0"/>
              </a:rPr>
              <a:t>Bayer format is a raw video format produced by image sensors that include a Bayer filter. </a:t>
            </a:r>
          </a:p>
          <a:p>
            <a:pPr marL="342900" indent="-342900">
              <a:buFont typeface="Wingdings" panose="05000000000000000000" pitchFamily="2" charset="2"/>
              <a:buChar char="l"/>
            </a:pPr>
            <a:r>
              <a:rPr lang="en-US" sz="1800" dirty="0">
                <a:effectLst/>
                <a:latin typeface="Calibri" panose="020F0502020204030204" pitchFamily="34" charset="0"/>
                <a:ea typeface="Calibri" panose="020F0502020204030204" pitchFamily="34" charset="0"/>
                <a:cs typeface="Calibri" panose="020F0502020204030204" pitchFamily="34" charset="0"/>
              </a:rPr>
              <a:t>A Bayer filter is a color filter array in which RGB color filters are arranged on a grid of square photosensors. </a:t>
            </a:r>
          </a:p>
          <a:p>
            <a:pPr marL="342900" indent="-342900">
              <a:buFont typeface="Wingdings" panose="05000000000000000000" pitchFamily="2" charset="2"/>
              <a:buChar char="l"/>
            </a:pPr>
            <a:r>
              <a:rPr lang="en-US" sz="1800" dirty="0">
                <a:effectLst/>
                <a:latin typeface="Calibri" panose="020F0502020204030204" pitchFamily="34" charset="0"/>
                <a:ea typeface="Calibri" panose="020F0502020204030204" pitchFamily="34" charset="0"/>
                <a:cs typeface="Calibri" panose="020F0502020204030204" pitchFamily="34" charset="0"/>
              </a:rPr>
              <a:t>A Bayer filter uses two green filter elements for each red and blue filter element.</a:t>
            </a:r>
          </a:p>
          <a:p>
            <a:pPr marL="342900" indent="-342900">
              <a:buFont typeface="Wingdings" panose="05000000000000000000" pitchFamily="2" charset="2"/>
              <a:buChar char="l"/>
            </a:pPr>
            <a:r>
              <a:rPr lang="en-US" sz="1800" dirty="0">
                <a:effectLst/>
                <a:latin typeface="Calibri" panose="020F0502020204030204" pitchFamily="34" charset="0"/>
                <a:ea typeface="Calibri" panose="020F0502020204030204" pitchFamily="34" charset="0"/>
                <a:cs typeface="Calibri" panose="020F0502020204030204" pitchFamily="34" charset="0"/>
              </a:rPr>
              <a:t>The filter array can be arranged in 4 distinct patterns. Their names are derived from the order of the filters in a single 2x2 pixel square.</a:t>
            </a:r>
          </a:p>
        </p:txBody>
      </p:sp>
      <p:sp>
        <p:nvSpPr>
          <p:cNvPr id="8" name="TextBox 7">
            <a:extLst>
              <a:ext uri="{FF2B5EF4-FFF2-40B4-BE49-F238E27FC236}">
                <a16:creationId xmlns:a16="http://schemas.microsoft.com/office/drawing/2014/main" id="{F2DA8300-5709-06D5-C3DB-A8ADB5E809FD}"/>
              </a:ext>
            </a:extLst>
          </p:cNvPr>
          <p:cNvSpPr txBox="1"/>
          <p:nvPr/>
        </p:nvSpPr>
        <p:spPr>
          <a:xfrm>
            <a:off x="5415239" y="5554542"/>
            <a:ext cx="1473741" cy="369332"/>
          </a:xfrm>
          <a:prstGeom prst="rect">
            <a:avLst/>
          </a:prstGeom>
          <a:noFill/>
        </p:spPr>
        <p:txBody>
          <a:bodyPr wrap="square" rtlCol="0">
            <a:spAutoFit/>
          </a:bodyPr>
          <a:lstStyle/>
          <a:p>
            <a:r>
              <a:rPr lang="en-US" sz="1800" b="1" dirty="0">
                <a:effectLst/>
                <a:latin typeface="Calibri" panose="020F0502020204030204" pitchFamily="34" charset="0"/>
              </a:rPr>
              <a:t>Bayer Format </a:t>
            </a:r>
          </a:p>
        </p:txBody>
      </p:sp>
      <p:sp>
        <p:nvSpPr>
          <p:cNvPr id="5" name="AutoShape 2" descr="Hình ảnh">
            <a:extLst>
              <a:ext uri="{FF2B5EF4-FFF2-40B4-BE49-F238E27FC236}">
                <a16:creationId xmlns:a16="http://schemas.microsoft.com/office/drawing/2014/main" id="{D9C902DE-7D73-ACB7-B455-C5C600E5D4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6" name="Picture 4">
            <a:extLst>
              <a:ext uri="{FF2B5EF4-FFF2-40B4-BE49-F238E27FC236}">
                <a16:creationId xmlns:a16="http://schemas.microsoft.com/office/drawing/2014/main" id="{5C3F32E6-A096-2326-2A47-2D42D8343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745" y="2837027"/>
            <a:ext cx="7444510" cy="252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09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31415-2D2E-41EF-FF76-E9F51888BE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9334A9B-F76E-447A-ABFB-3B3B996D0C3B}"/>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Raw Bayer Pixel Format</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5E8BD585-B23B-BEBC-6E3D-92B257493D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13B91053-82E3-4E86-3BB5-D41FC5212422}"/>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pic>
        <p:nvPicPr>
          <p:cNvPr id="19462" name="Picture 6">
            <a:extLst>
              <a:ext uri="{FF2B5EF4-FFF2-40B4-BE49-F238E27FC236}">
                <a16:creationId xmlns:a16="http://schemas.microsoft.com/office/drawing/2014/main" id="{8C04A99D-3F69-AB2C-1781-67B6357BD6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27"/>
          <a:stretch/>
        </p:blipFill>
        <p:spPr bwMode="auto">
          <a:xfrm>
            <a:off x="3336757" y="1535127"/>
            <a:ext cx="5845744" cy="37683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1C8E1E9-EEBF-56D9-E2C3-FADE52CD7EFA}"/>
              </a:ext>
            </a:extLst>
          </p:cNvPr>
          <p:cNvSpPr txBox="1"/>
          <p:nvPr/>
        </p:nvSpPr>
        <p:spPr>
          <a:xfrm>
            <a:off x="3200935" y="5524613"/>
            <a:ext cx="2968859" cy="369332"/>
          </a:xfrm>
          <a:prstGeom prst="rect">
            <a:avLst/>
          </a:prstGeom>
          <a:noFill/>
        </p:spPr>
        <p:txBody>
          <a:bodyPr wrap="square" rtlCol="0">
            <a:spAutoFit/>
          </a:bodyPr>
          <a:lstStyle/>
          <a:p>
            <a:r>
              <a:rPr lang="en-US" b="1" dirty="0">
                <a:solidFill>
                  <a:srgbClr val="000000"/>
                </a:solidFill>
                <a:latin typeface="arial" panose="020B0604020202020204" pitchFamily="34" charset="0"/>
              </a:rPr>
              <a:t>R</a:t>
            </a:r>
            <a:r>
              <a:rPr lang="en-US" b="1" i="0" dirty="0">
                <a:solidFill>
                  <a:srgbClr val="000000"/>
                </a:solidFill>
                <a:effectLst/>
                <a:latin typeface="arial" panose="020B0604020202020204" pitchFamily="34" charset="0"/>
              </a:rPr>
              <a:t>aw Bayer Pattern Image</a:t>
            </a:r>
            <a:endParaRPr lang="en-US" sz="1800" b="1" dirty="0">
              <a:effectLst/>
              <a:latin typeface="Calibri" panose="020F0502020204030204" pitchFamily="34" charset="0"/>
            </a:endParaRPr>
          </a:p>
        </p:txBody>
      </p:sp>
      <p:sp>
        <p:nvSpPr>
          <p:cNvPr id="12" name="TextBox 11">
            <a:extLst>
              <a:ext uri="{FF2B5EF4-FFF2-40B4-BE49-F238E27FC236}">
                <a16:creationId xmlns:a16="http://schemas.microsoft.com/office/drawing/2014/main" id="{B514F652-0F07-8818-5A5E-D97CC7F1A6C5}"/>
              </a:ext>
            </a:extLst>
          </p:cNvPr>
          <p:cNvSpPr txBox="1"/>
          <p:nvPr/>
        </p:nvSpPr>
        <p:spPr>
          <a:xfrm>
            <a:off x="6561221" y="5524613"/>
            <a:ext cx="2968859" cy="369332"/>
          </a:xfrm>
          <a:prstGeom prst="rect">
            <a:avLst/>
          </a:prstGeom>
          <a:noFill/>
        </p:spPr>
        <p:txBody>
          <a:bodyPr wrap="square" rtlCol="0">
            <a:spAutoFit/>
          </a:bodyPr>
          <a:lstStyle/>
          <a:p>
            <a:r>
              <a:rPr lang="en-US" b="1" dirty="0">
                <a:solidFill>
                  <a:srgbClr val="000000"/>
                </a:solidFill>
                <a:latin typeface="arial" panose="020B0604020202020204" pitchFamily="34" charset="0"/>
              </a:rPr>
              <a:t>R</a:t>
            </a:r>
            <a:r>
              <a:rPr lang="en-US" b="1" i="0" dirty="0">
                <a:solidFill>
                  <a:srgbClr val="000000"/>
                </a:solidFill>
                <a:effectLst/>
                <a:latin typeface="arial" panose="020B0604020202020204" pitchFamily="34" charset="0"/>
              </a:rPr>
              <a:t>aw Bayer after CFA</a:t>
            </a:r>
            <a:endParaRPr lang="en-US" sz="1800" b="1" dirty="0">
              <a:effectLst/>
              <a:latin typeface="Calibri" panose="020F0502020204030204" pitchFamily="34" charset="0"/>
            </a:endParaRPr>
          </a:p>
        </p:txBody>
      </p:sp>
    </p:spTree>
    <p:extLst>
      <p:ext uri="{BB962C8B-B14F-4D97-AF65-F5344CB8AC3E}">
        <p14:creationId xmlns:p14="http://schemas.microsoft.com/office/powerpoint/2010/main" val="489004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46C3E0C-5F09-64C0-1076-B63D014E0F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42EF5EE-84D6-64F6-0D3D-5DBD39ED11E2}"/>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ISP Pipeline Process</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1551B2E6-DB22-66FD-08FE-30305CD1FD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3B544FB6-026E-7FA0-F933-62A2FFC11B32}"/>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AC8A29-322F-BFBB-C001-3D0F2E2886D1}"/>
              </a:ext>
            </a:extLst>
          </p:cNvPr>
          <p:cNvSpPr txBox="1"/>
          <p:nvPr/>
        </p:nvSpPr>
        <p:spPr>
          <a:xfrm>
            <a:off x="417022" y="1073714"/>
            <a:ext cx="10755803" cy="646331"/>
          </a:xfrm>
          <a:prstGeom prst="rect">
            <a:avLst/>
          </a:prstGeom>
          <a:noFill/>
        </p:spPr>
        <p:txBody>
          <a:bodyPr wrap="square" rtlCol="0">
            <a:spAutoFit/>
          </a:bodyPr>
          <a:lstStyle/>
          <a:p>
            <a:pPr marL="342900" indent="-342900">
              <a:buFont typeface="Wingdings" panose="05000000000000000000" pitchFamily="2" charset="2"/>
              <a:buChar char="l"/>
            </a:pPr>
            <a:r>
              <a:rPr lang="en-US" sz="1800" dirty="0">
                <a:effectLst/>
                <a:latin typeface="Calibri" panose="020F0502020204030204" pitchFamily="34" charset="0"/>
                <a:ea typeface="Calibri" panose="020F0502020204030204" pitchFamily="34" charset="0"/>
                <a:cs typeface="Calibri" panose="020F0502020204030204" pitchFamily="34" charset="0"/>
              </a:rPr>
              <a:t>Input of ISP: Raw Bayer domain image</a:t>
            </a:r>
          </a:p>
          <a:p>
            <a:pPr marL="342900" indent="-34290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Output of ISP: </a:t>
            </a:r>
            <a:r>
              <a:rPr lang="en-US" dirty="0" err="1">
                <a:latin typeface="Calibri" panose="020F0502020204030204" pitchFamily="34" charset="0"/>
                <a:ea typeface="Calibri" panose="020F0502020204030204" pitchFamily="34" charset="0"/>
                <a:cs typeface="Calibri" panose="020F0502020204030204" pitchFamily="34" charset="0"/>
              </a:rPr>
              <a:t>YCbCr</a:t>
            </a:r>
            <a:r>
              <a:rPr lang="en-US" dirty="0">
                <a:latin typeface="Calibri" panose="020F0502020204030204" pitchFamily="34" charset="0"/>
                <a:ea typeface="Calibri" panose="020F0502020204030204" pitchFamily="34" charset="0"/>
                <a:cs typeface="Calibri" panose="020F0502020204030204" pitchFamily="34" charset="0"/>
              </a:rPr>
              <a:t>/RGB domain image</a:t>
            </a:r>
          </a:p>
        </p:txBody>
      </p:sp>
      <p:pic>
        <p:nvPicPr>
          <p:cNvPr id="2056" name="Picture 8" descr="Fig. 1">
            <a:extLst>
              <a:ext uri="{FF2B5EF4-FFF2-40B4-BE49-F238E27FC236}">
                <a16:creationId xmlns:a16="http://schemas.microsoft.com/office/drawing/2014/main" id="{1CBA0D67-984F-6C06-3ADA-5C5E67677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494" y="1776863"/>
            <a:ext cx="6481012" cy="465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284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31D3-BB7F-BBC4-D87C-845617CB1C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96CC172-89D7-8353-B07F-4A2A06554200}"/>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ISP Pipeline Process</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F7CE0227-6BE3-75D5-D5F2-758F4A3377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32F3071F-7068-58EB-60BB-C9A77BCD68E1}"/>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2636840-ABB0-772B-1CCB-5A895132FE62}"/>
              </a:ext>
            </a:extLst>
          </p:cNvPr>
          <p:cNvSpPr txBox="1"/>
          <p:nvPr/>
        </p:nvSpPr>
        <p:spPr>
          <a:xfrm>
            <a:off x="417022" y="1073714"/>
            <a:ext cx="10755803" cy="646331"/>
          </a:xfrm>
          <a:prstGeom prst="rect">
            <a:avLst/>
          </a:prstGeom>
          <a:noFill/>
        </p:spPr>
        <p:txBody>
          <a:bodyPr wrap="square" rtlCol="0">
            <a:spAutoFit/>
          </a:bodyPr>
          <a:lstStyle/>
          <a:p>
            <a:pPr marL="342900" indent="-342900">
              <a:buFont typeface="Wingdings" panose="05000000000000000000" pitchFamily="2" charset="2"/>
              <a:buChar char="l"/>
            </a:pPr>
            <a:r>
              <a:rPr lang="en-US" sz="1800" dirty="0">
                <a:effectLst/>
                <a:latin typeface="Calibri" panose="020F0502020204030204" pitchFamily="34" charset="0"/>
                <a:ea typeface="Calibri" panose="020F0502020204030204" pitchFamily="34" charset="0"/>
                <a:cs typeface="Calibri" panose="020F0502020204030204" pitchFamily="34" charset="0"/>
              </a:rPr>
              <a:t>Input of ISP: Raw Bayer domain image</a:t>
            </a:r>
          </a:p>
          <a:p>
            <a:pPr marL="342900" indent="-34290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Output of ISP: </a:t>
            </a:r>
            <a:r>
              <a:rPr lang="en-US" dirty="0" err="1">
                <a:latin typeface="Calibri" panose="020F0502020204030204" pitchFamily="34" charset="0"/>
                <a:ea typeface="Calibri" panose="020F0502020204030204" pitchFamily="34" charset="0"/>
                <a:cs typeface="Calibri" panose="020F0502020204030204" pitchFamily="34" charset="0"/>
              </a:rPr>
              <a:t>YCbCr</a:t>
            </a:r>
            <a:r>
              <a:rPr lang="en-US" dirty="0">
                <a:latin typeface="Calibri" panose="020F0502020204030204" pitchFamily="34" charset="0"/>
                <a:ea typeface="Calibri" panose="020F0502020204030204" pitchFamily="34" charset="0"/>
                <a:cs typeface="Calibri" panose="020F0502020204030204" pitchFamily="34" charset="0"/>
              </a:rPr>
              <a:t>/RGB domain image</a:t>
            </a:r>
          </a:p>
        </p:txBody>
      </p:sp>
      <p:pic>
        <p:nvPicPr>
          <p:cNvPr id="2054" name="Picture 6">
            <a:extLst>
              <a:ext uri="{FF2B5EF4-FFF2-40B4-BE49-F238E27FC236}">
                <a16:creationId xmlns:a16="http://schemas.microsoft.com/office/drawing/2014/main" id="{4D0DC651-8DE6-2B02-2E90-7BF25A7DC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3" t="8229" r="3480" b="12165"/>
          <a:stretch/>
        </p:blipFill>
        <p:spPr bwMode="auto">
          <a:xfrm>
            <a:off x="1552681" y="2127000"/>
            <a:ext cx="8484484" cy="352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21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F7B3A-1F50-B71E-8AF1-5E9424D2FC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3544ED3-E111-B144-CD23-4F754FC79886}"/>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Diode Construction </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5102B55C-04AB-7BC6-AFBD-15F1CC3D4E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2A5416DF-4027-7C73-45FF-19361A396C78}"/>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A65F6C4-D7B2-92F8-FD8C-DD7814CB0067}"/>
              </a:ext>
            </a:extLst>
          </p:cNvPr>
          <p:cNvSpPr txBox="1"/>
          <p:nvPr/>
        </p:nvSpPr>
        <p:spPr>
          <a:xfrm>
            <a:off x="417021" y="1073714"/>
            <a:ext cx="11359343" cy="2031325"/>
          </a:xfrm>
          <a:prstGeom prst="rect">
            <a:avLst/>
          </a:prstGeom>
          <a:noFill/>
        </p:spPr>
        <p:txBody>
          <a:bodyPr wrap="square" rtlCol="0">
            <a:spAutoFit/>
          </a:bodyPr>
          <a:lstStyle/>
          <a:p>
            <a:pPr marL="342900" indent="-342900">
              <a:buFont typeface="Wingdings" panose="05000000000000000000" pitchFamily="2" charset="2"/>
              <a:buChar char="l"/>
            </a:pPr>
            <a:r>
              <a:rPr lang="en-US" b="1" i="1" dirty="0">
                <a:solidFill>
                  <a:srgbClr val="2C2F34"/>
                </a:solidFill>
                <a:effectLst/>
                <a:latin typeface="arial" panose="020B0604020202020204" pitchFamily="34" charset="0"/>
              </a:rPr>
              <a:t>“Di “= Two</a:t>
            </a:r>
            <a:r>
              <a:rPr lang="en-US" b="0" i="1" dirty="0">
                <a:solidFill>
                  <a:srgbClr val="2C2F34"/>
                </a:solidFill>
                <a:effectLst/>
                <a:latin typeface="arial" panose="020B0604020202020204" pitchFamily="34" charset="0"/>
              </a:rPr>
              <a:t>, and “</a:t>
            </a:r>
            <a:r>
              <a:rPr lang="en-US" b="1" i="1" dirty="0">
                <a:solidFill>
                  <a:srgbClr val="2C2F34"/>
                </a:solidFill>
                <a:effectLst/>
                <a:latin typeface="arial" panose="020B0604020202020204" pitchFamily="34" charset="0"/>
              </a:rPr>
              <a:t>Ode “= Electrodes</a:t>
            </a:r>
            <a:endParaRPr lang="en-US" i="1" dirty="0">
              <a:solidFill>
                <a:srgbClr val="2C2F34"/>
              </a:solidFill>
              <a:latin typeface="arial" panose="020B0604020202020204" pitchFamily="34" charset="0"/>
            </a:endParaRPr>
          </a:p>
          <a:p>
            <a:pPr marL="342900" indent="-342900">
              <a:buFont typeface="Wingdings" panose="05000000000000000000" pitchFamily="2" charset="2"/>
              <a:buChar char="l"/>
            </a:pPr>
            <a:r>
              <a:rPr lang="en-US" dirty="0"/>
              <a:t>A </a:t>
            </a:r>
            <a:r>
              <a:rPr lang="en-US" b="1" dirty="0"/>
              <a:t>diode</a:t>
            </a:r>
            <a:r>
              <a:rPr lang="en-US" dirty="0"/>
              <a:t> is a </a:t>
            </a:r>
            <a:r>
              <a:rPr lang="en-US" b="1" dirty="0"/>
              <a:t>two-terminal semiconductor device</a:t>
            </a:r>
            <a:r>
              <a:rPr lang="en-US" dirty="0"/>
              <a:t> that allows </a:t>
            </a:r>
            <a:r>
              <a:rPr lang="en-US" b="1" dirty="0"/>
              <a:t>current to flow in one direction only</a:t>
            </a:r>
            <a:r>
              <a:rPr lang="en-US" dirty="0"/>
              <a:t>.</a:t>
            </a:r>
          </a:p>
          <a:p>
            <a:pPr marL="342900" indent="-342900">
              <a:buFont typeface="Wingdings" panose="05000000000000000000" pitchFamily="2" charset="2"/>
              <a:buChar char="l"/>
            </a:pPr>
            <a:r>
              <a:rPr lang="en-US" b="0" i="0" dirty="0">
                <a:solidFill>
                  <a:srgbClr val="2C2F34"/>
                </a:solidFill>
                <a:effectLst/>
                <a:latin typeface="arial" panose="020B0604020202020204" pitchFamily="34" charset="0"/>
              </a:rPr>
              <a:t>A diode has two terminals</a:t>
            </a:r>
          </a:p>
          <a:p>
            <a:pPr marL="800100" lvl="1" indent="-342900">
              <a:buFont typeface="Wingdings" panose="05000000000000000000" pitchFamily="2" charset="2"/>
              <a:buChar char="l"/>
            </a:pPr>
            <a:r>
              <a:rPr lang="en-US" dirty="0">
                <a:solidFill>
                  <a:srgbClr val="2C2F34"/>
                </a:solidFill>
                <a:latin typeface="arial" panose="020B0604020202020204" pitchFamily="34" charset="0"/>
              </a:rPr>
              <a:t>O</a:t>
            </a:r>
            <a:r>
              <a:rPr lang="en-US" b="0" i="0" dirty="0">
                <a:solidFill>
                  <a:srgbClr val="2C2F34"/>
                </a:solidFill>
                <a:effectLst/>
                <a:latin typeface="arial" panose="020B0604020202020204" pitchFamily="34" charset="0"/>
              </a:rPr>
              <a:t>ne terminal is taken from the P-type layer and it is known as Anode (+). </a:t>
            </a:r>
          </a:p>
          <a:p>
            <a:pPr marL="800100" lvl="1" indent="-342900">
              <a:buFont typeface="Wingdings" panose="05000000000000000000" pitchFamily="2" charset="2"/>
              <a:buChar char="l"/>
            </a:pPr>
            <a:r>
              <a:rPr lang="en-US" b="0" i="0" dirty="0">
                <a:solidFill>
                  <a:srgbClr val="2C2F34"/>
                </a:solidFill>
                <a:effectLst/>
                <a:latin typeface="arial" panose="020B0604020202020204" pitchFamily="34" charset="0"/>
              </a:rPr>
              <a:t>The second terminal is taken from the N-type material and it is known as Cathode(-).</a:t>
            </a:r>
          </a:p>
          <a:p>
            <a:pPr marL="342900" indent="-342900">
              <a:buFont typeface="Wingdings" panose="05000000000000000000" pitchFamily="2" charset="2"/>
              <a:buChar char="l"/>
            </a:pPr>
            <a:r>
              <a:rPr lang="en-US" b="0" i="0" dirty="0">
                <a:solidFill>
                  <a:srgbClr val="2C2F34"/>
                </a:solidFill>
                <a:effectLst/>
                <a:latin typeface="arial" panose="020B0604020202020204" pitchFamily="34" charset="0"/>
              </a:rPr>
              <a:t>In the N-type region, </a:t>
            </a:r>
            <a:r>
              <a:rPr lang="en-US" b="1" i="0" dirty="0">
                <a:solidFill>
                  <a:srgbClr val="2C2F34"/>
                </a:solidFill>
                <a:effectLst/>
                <a:latin typeface="arial" panose="020B0604020202020204" pitchFamily="34" charset="0"/>
              </a:rPr>
              <a:t>electrons</a:t>
            </a:r>
            <a:r>
              <a:rPr lang="en-US" b="0" i="0" dirty="0">
                <a:solidFill>
                  <a:srgbClr val="2C2F34"/>
                </a:solidFill>
                <a:effectLst/>
                <a:latin typeface="arial" panose="020B0604020202020204" pitchFamily="34" charset="0"/>
              </a:rPr>
              <a:t> are the </a:t>
            </a:r>
            <a:r>
              <a:rPr lang="en-US" b="1" i="0" dirty="0">
                <a:solidFill>
                  <a:srgbClr val="2C2F34"/>
                </a:solidFill>
                <a:effectLst/>
                <a:latin typeface="arial" panose="020B0604020202020204" pitchFamily="34" charset="0"/>
              </a:rPr>
              <a:t>majority</a:t>
            </a:r>
            <a:r>
              <a:rPr lang="en-US" b="0" i="0" dirty="0">
                <a:solidFill>
                  <a:srgbClr val="2C2F34"/>
                </a:solidFill>
                <a:effectLst/>
                <a:latin typeface="arial" panose="020B0604020202020204" pitchFamily="34" charset="0"/>
              </a:rPr>
              <a:t> charge carriers and </a:t>
            </a:r>
            <a:r>
              <a:rPr lang="en-US" b="1" i="0" dirty="0">
                <a:solidFill>
                  <a:srgbClr val="2C2F34"/>
                </a:solidFill>
                <a:effectLst/>
                <a:latin typeface="arial" panose="020B0604020202020204" pitchFamily="34" charset="0"/>
              </a:rPr>
              <a:t>holes</a:t>
            </a:r>
            <a:r>
              <a:rPr lang="en-US" b="0" i="0" dirty="0">
                <a:solidFill>
                  <a:srgbClr val="2C2F34"/>
                </a:solidFill>
                <a:effectLst/>
                <a:latin typeface="arial" panose="020B0604020202020204" pitchFamily="34" charset="0"/>
              </a:rPr>
              <a:t> are </a:t>
            </a:r>
            <a:r>
              <a:rPr lang="en-US" b="1" i="0" dirty="0">
                <a:solidFill>
                  <a:srgbClr val="2C2F34"/>
                </a:solidFill>
                <a:effectLst/>
                <a:latin typeface="arial" panose="020B0604020202020204" pitchFamily="34" charset="0"/>
              </a:rPr>
              <a:t>minority</a:t>
            </a:r>
            <a:r>
              <a:rPr lang="en-US" b="0" i="0" dirty="0">
                <a:solidFill>
                  <a:srgbClr val="2C2F34"/>
                </a:solidFill>
                <a:effectLst/>
                <a:latin typeface="arial" panose="020B0604020202020204" pitchFamily="34" charset="0"/>
              </a:rPr>
              <a:t> charge carriers. </a:t>
            </a:r>
          </a:p>
          <a:p>
            <a:pPr marL="342900" indent="-342900">
              <a:buFont typeface="Wingdings" panose="05000000000000000000" pitchFamily="2" charset="2"/>
              <a:buChar char="l"/>
            </a:pPr>
            <a:r>
              <a:rPr lang="en-US" b="0" i="0" dirty="0">
                <a:solidFill>
                  <a:srgbClr val="2C2F34"/>
                </a:solidFill>
                <a:effectLst/>
                <a:latin typeface="arial" panose="020B0604020202020204" pitchFamily="34" charset="0"/>
              </a:rPr>
              <a:t>In the P-type region, the </a:t>
            </a:r>
            <a:r>
              <a:rPr lang="en-US" b="1" i="0" dirty="0">
                <a:solidFill>
                  <a:srgbClr val="2C2F34"/>
                </a:solidFill>
                <a:effectLst/>
                <a:latin typeface="arial" panose="020B0604020202020204" pitchFamily="34" charset="0"/>
              </a:rPr>
              <a:t>holes</a:t>
            </a:r>
            <a:r>
              <a:rPr lang="en-US" b="0" i="0" dirty="0">
                <a:solidFill>
                  <a:srgbClr val="2C2F34"/>
                </a:solidFill>
                <a:effectLst/>
                <a:latin typeface="arial" panose="020B0604020202020204" pitchFamily="34" charset="0"/>
              </a:rPr>
              <a:t> are </a:t>
            </a:r>
            <a:r>
              <a:rPr lang="en-US" b="1" i="0" dirty="0">
                <a:solidFill>
                  <a:srgbClr val="2C2F34"/>
                </a:solidFill>
                <a:effectLst/>
                <a:latin typeface="arial" panose="020B0604020202020204" pitchFamily="34" charset="0"/>
              </a:rPr>
              <a:t>majority</a:t>
            </a:r>
            <a:r>
              <a:rPr lang="en-US" b="0" i="0" dirty="0">
                <a:solidFill>
                  <a:srgbClr val="2C2F34"/>
                </a:solidFill>
                <a:effectLst/>
                <a:latin typeface="arial" panose="020B0604020202020204" pitchFamily="34" charset="0"/>
              </a:rPr>
              <a:t> charge carrier and the </a:t>
            </a:r>
            <a:r>
              <a:rPr lang="en-US" b="1" i="0" dirty="0">
                <a:solidFill>
                  <a:srgbClr val="2C2F34"/>
                </a:solidFill>
                <a:effectLst/>
                <a:latin typeface="arial" panose="020B0604020202020204" pitchFamily="34" charset="0"/>
              </a:rPr>
              <a:t>electrons</a:t>
            </a:r>
            <a:r>
              <a:rPr lang="en-US" b="0" i="0" dirty="0">
                <a:solidFill>
                  <a:srgbClr val="2C2F34"/>
                </a:solidFill>
                <a:effectLst/>
                <a:latin typeface="arial" panose="020B0604020202020204" pitchFamily="34" charset="0"/>
              </a:rPr>
              <a:t> are negative charge carriers.</a:t>
            </a: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E1F9685D-D1E6-7B32-5A67-D717C02E7B85}"/>
              </a:ext>
            </a:extLst>
          </p:cNvPr>
          <p:cNvPicPr>
            <a:picLocks noChangeAspect="1"/>
          </p:cNvPicPr>
          <p:nvPr/>
        </p:nvPicPr>
        <p:blipFill>
          <a:blip r:embed="rId3"/>
          <a:stretch>
            <a:fillRect/>
          </a:stretch>
        </p:blipFill>
        <p:spPr>
          <a:xfrm>
            <a:off x="648877" y="5492090"/>
            <a:ext cx="5063936" cy="911350"/>
          </a:xfrm>
          <a:prstGeom prst="rect">
            <a:avLst/>
          </a:prstGeom>
        </p:spPr>
      </p:pic>
      <p:pic>
        <p:nvPicPr>
          <p:cNvPr id="3074" name="Picture 2">
            <a:extLst>
              <a:ext uri="{FF2B5EF4-FFF2-40B4-BE49-F238E27FC236}">
                <a16:creationId xmlns:a16="http://schemas.microsoft.com/office/drawing/2014/main" id="{D70D22E0-B041-9CB9-FE2F-30FBBE9AA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474" y="3238980"/>
            <a:ext cx="5003368" cy="21994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ABD307-E925-DC3F-CAF4-4CC18C7E6E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162" y="3235038"/>
            <a:ext cx="5003366" cy="21994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DFB2D99-E0C7-0DFC-074C-A6E9EF7114DA}"/>
              </a:ext>
            </a:extLst>
          </p:cNvPr>
          <p:cNvSpPr txBox="1"/>
          <p:nvPr/>
        </p:nvSpPr>
        <p:spPr>
          <a:xfrm>
            <a:off x="6479189" y="5572363"/>
            <a:ext cx="5186035" cy="369332"/>
          </a:xfrm>
          <a:prstGeom prst="rect">
            <a:avLst/>
          </a:prstGeom>
          <a:noFill/>
        </p:spPr>
        <p:txBody>
          <a:bodyPr wrap="none" rtlCol="0">
            <a:spAutoFit/>
          </a:bodyPr>
          <a:lstStyle/>
          <a:p>
            <a:r>
              <a:rPr lang="en-US" sz="1800" b="1" i="0" dirty="0">
                <a:solidFill>
                  <a:srgbClr val="2C2F34"/>
                </a:solidFill>
                <a:effectLst/>
                <a:latin typeface="arial" panose="020B0604020202020204" pitchFamily="34" charset="0"/>
              </a:rPr>
              <a:t>Operation of Diode in Reverse Bias Condition</a:t>
            </a:r>
            <a:endParaRPr lang="en-US" b="1" i="0" dirty="0">
              <a:solidFill>
                <a:srgbClr val="2C2F34"/>
              </a:solidFill>
              <a:effectLst/>
              <a:latin typeface="Arial" panose="020B0604020202020204" pitchFamily="34" charset="0"/>
            </a:endParaRPr>
          </a:p>
        </p:txBody>
      </p:sp>
    </p:spTree>
    <p:extLst>
      <p:ext uri="{BB962C8B-B14F-4D97-AF65-F5344CB8AC3E}">
        <p14:creationId xmlns:p14="http://schemas.microsoft.com/office/powerpoint/2010/main" val="2885908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D131F-A5BF-C5ED-3E83-2C59C4020C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F743807-44EF-5218-783D-C55561F17B00}"/>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DPC (Dead Pixel Correction)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8FBDE51C-00A4-3A46-3557-A31EDFB7EC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E13E1607-9F8A-0E9F-FD9E-8AECE53F9AA2}"/>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F6F7160-E655-19D7-21D4-3D5D437F6774}"/>
              </a:ext>
            </a:extLst>
          </p:cNvPr>
          <p:cNvSpPr txBox="1"/>
          <p:nvPr/>
        </p:nvSpPr>
        <p:spPr>
          <a:xfrm>
            <a:off x="417022" y="1073714"/>
            <a:ext cx="10232505" cy="923330"/>
          </a:xfrm>
          <a:prstGeom prst="rect">
            <a:avLst/>
          </a:prstGeom>
          <a:noFill/>
        </p:spPr>
        <p:txBody>
          <a:bodyPr wrap="square" rtlCol="0">
            <a:spAutoFit/>
          </a:bodyPr>
          <a:lstStyle/>
          <a:p>
            <a:pPr marL="342900" indent="-342900">
              <a:buFont typeface="Wingdings" panose="05000000000000000000" pitchFamily="2" charset="2"/>
              <a:buChar char="l"/>
            </a:pPr>
            <a:r>
              <a:rPr lang="en-US" sz="1800" dirty="0">
                <a:effectLst/>
                <a:latin typeface="Calibri" panose="020F0502020204030204" pitchFamily="34" charset="0"/>
              </a:rPr>
              <a:t>Dead or defective pixels typically </a:t>
            </a:r>
            <a:r>
              <a:rPr lang="en-US" sz="1800" b="1" dirty="0">
                <a:effectLst/>
                <a:latin typeface="Calibri" panose="020F0502020204030204" pitchFamily="34" charset="0"/>
              </a:rPr>
              <a:t>stand out</a:t>
            </a:r>
            <a:r>
              <a:rPr lang="en-US" sz="1800" dirty="0">
                <a:effectLst/>
                <a:latin typeface="Calibri" panose="020F0502020204030204" pitchFamily="34" charset="0"/>
              </a:rPr>
              <a:t> from their surroundings</a:t>
            </a:r>
          </a:p>
          <a:p>
            <a:pPr marL="342900" indent="-342900">
              <a:buFont typeface="Wingdings" panose="05000000000000000000" pitchFamily="2" charset="2"/>
              <a:buChar char="l"/>
            </a:pPr>
            <a:r>
              <a:rPr lang="en-US" sz="1800" dirty="0">
                <a:effectLst/>
                <a:latin typeface="Calibri" panose="020F0502020204030204" pitchFamily="34" charset="0"/>
              </a:rPr>
              <a:t>An image sensor may have a certain number of </a:t>
            </a:r>
            <a:r>
              <a:rPr lang="en-US" sz="1800" b="1" dirty="0">
                <a:effectLst/>
                <a:latin typeface="Calibri" panose="020F0502020204030204" pitchFamily="34" charset="0"/>
              </a:rPr>
              <a:t>defective pixels</a:t>
            </a:r>
            <a:r>
              <a:rPr lang="en-US" sz="1800" dirty="0">
                <a:effectLst/>
                <a:latin typeface="Calibri" panose="020F0502020204030204" pitchFamily="34" charset="0"/>
              </a:rPr>
              <a:t> due to the uncertainty of manufacturing process, such as dusts, manufacturing faults, incompletion of exposure </a:t>
            </a:r>
            <a:r>
              <a:rPr lang="en-US" sz="1800" dirty="0" err="1">
                <a:effectLst/>
                <a:latin typeface="Calibri" panose="020F0502020204030204" pitchFamily="34" charset="0"/>
              </a:rPr>
              <a:t>etc</a:t>
            </a:r>
            <a:endParaRPr lang="en-US" sz="1800" dirty="0">
              <a:effectLst/>
              <a:latin typeface="Calibri" panose="020F0502020204030204" pitchFamily="34" charset="0"/>
            </a:endParaRPr>
          </a:p>
        </p:txBody>
      </p:sp>
      <p:pic>
        <p:nvPicPr>
          <p:cNvPr id="6" name="Picture 5">
            <a:extLst>
              <a:ext uri="{FF2B5EF4-FFF2-40B4-BE49-F238E27FC236}">
                <a16:creationId xmlns:a16="http://schemas.microsoft.com/office/drawing/2014/main" id="{F24B7406-1C8D-52AB-B608-8B64C0432DF9}"/>
              </a:ext>
            </a:extLst>
          </p:cNvPr>
          <p:cNvPicPr>
            <a:picLocks noChangeAspect="1"/>
          </p:cNvPicPr>
          <p:nvPr/>
        </p:nvPicPr>
        <p:blipFill>
          <a:blip r:embed="rId3"/>
          <a:srcRect t="3247"/>
          <a:stretch/>
        </p:blipFill>
        <p:spPr>
          <a:xfrm>
            <a:off x="2355772" y="2274043"/>
            <a:ext cx="7018638" cy="3246277"/>
          </a:xfrm>
          <a:prstGeom prst="rect">
            <a:avLst/>
          </a:prstGeom>
        </p:spPr>
      </p:pic>
    </p:spTree>
    <p:extLst>
      <p:ext uri="{BB962C8B-B14F-4D97-AF65-F5344CB8AC3E}">
        <p14:creationId xmlns:p14="http://schemas.microsoft.com/office/powerpoint/2010/main" val="3892801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0B40A-E9F9-B582-BC8E-C92F514F5B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E2CB97-C5AC-FB2F-B390-92E0910763DE}"/>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DPC (Dead Pixel Correction)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36B4E8BA-591B-9274-2008-67718A71BDB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57191B04-2673-5FCD-ACD1-D3A48B5D3CE4}"/>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607E199-738B-6D85-FA22-FC13A854B46C}"/>
              </a:ext>
            </a:extLst>
          </p:cNvPr>
          <p:cNvSpPr txBox="1"/>
          <p:nvPr/>
        </p:nvSpPr>
        <p:spPr>
          <a:xfrm>
            <a:off x="370840" y="1098491"/>
            <a:ext cx="10232505" cy="923330"/>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sz="1800" dirty="0">
                <a:solidFill>
                  <a:schemeClr val="accent2">
                    <a:lumMod val="75000"/>
                  </a:schemeClr>
                </a:solidFill>
                <a:effectLst/>
                <a:latin typeface="Courier New" panose="02070309020205020404" pitchFamily="49" charset="0"/>
                <a:cs typeface="Courier New" panose="02070309020205020404" pitchFamily="49" charset="0"/>
              </a:rPr>
              <a:t>Bayer = raw </a:t>
            </a:r>
            <a:r>
              <a:rPr lang="en-US" dirty="0">
                <a:solidFill>
                  <a:schemeClr val="accent2">
                    <a:lumMod val="75000"/>
                  </a:schemeClr>
                </a:solidFill>
                <a:latin typeface="Courier New" panose="02070309020205020404" pitchFamily="49" charset="0"/>
                <a:cs typeface="Courier New" panose="02070309020205020404" pitchFamily="49" charset="0"/>
              </a:rPr>
              <a:t>B</a:t>
            </a:r>
            <a:r>
              <a:rPr lang="en-US" sz="1800" dirty="0">
                <a:solidFill>
                  <a:schemeClr val="accent2">
                    <a:lumMod val="75000"/>
                  </a:schemeClr>
                </a:solidFill>
                <a:effectLst/>
                <a:latin typeface="Courier New" panose="02070309020205020404" pitchFamily="49" charset="0"/>
                <a:cs typeface="Courier New" panose="02070309020205020404" pitchFamily="49" charset="0"/>
              </a:rPr>
              <a:t>ayer domain image </a:t>
            </a: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sz="1800" dirty="0">
                <a:solidFill>
                  <a:schemeClr val="accent2">
                    <a:lumMod val="75000"/>
                  </a:schemeClr>
                </a:solidFill>
                <a:effectLst/>
                <a:latin typeface="Courier New" panose="02070309020205020404" pitchFamily="49" charset="0"/>
                <a:cs typeface="Courier New" panose="02070309020205020404" pitchFamily="49" charset="0"/>
              </a:rPr>
              <a:t>Bayer domain image with dead pixels corrected for with gradient filter</a:t>
            </a:r>
          </a:p>
        </p:txBody>
      </p:sp>
      <p:pic>
        <p:nvPicPr>
          <p:cNvPr id="1026" name="Picture 2">
            <a:extLst>
              <a:ext uri="{FF2B5EF4-FFF2-40B4-BE49-F238E27FC236}">
                <a16:creationId xmlns:a16="http://schemas.microsoft.com/office/drawing/2014/main" id="{4162EA49-3BCF-C43B-3CEB-7B393E3C9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839" y="1796290"/>
            <a:ext cx="8504322" cy="435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001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B0ACD0-F5DA-D5A8-A88C-2D79B08B76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242B6E4-E60A-2E6E-1473-2B50282BB6BC}"/>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DPC (Dead Pixel Correction)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C22D94DA-CE6C-BF25-B249-7F4CFA9139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BF599F41-7606-27B2-03CA-0F8316BB852D}"/>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EF8AA25E-090F-806F-F26C-255D82533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339" y="2081702"/>
            <a:ext cx="4942898" cy="3280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F9E45C-CB95-2817-994C-F6CA8EDC73CE}"/>
              </a:ext>
            </a:extLst>
          </p:cNvPr>
          <p:cNvSpPr txBox="1"/>
          <p:nvPr/>
        </p:nvSpPr>
        <p:spPr>
          <a:xfrm>
            <a:off x="2335343" y="5390177"/>
            <a:ext cx="1462260" cy="369332"/>
          </a:xfrm>
          <a:prstGeom prst="rect">
            <a:avLst/>
          </a:prstGeom>
          <a:noFill/>
        </p:spPr>
        <p:txBody>
          <a:bodyPr wrap="none" rtlCol="0">
            <a:spAutoFit/>
          </a:bodyPr>
          <a:lstStyle/>
          <a:p>
            <a:r>
              <a:rPr lang="en-US" dirty="0"/>
              <a:t>Input Image</a:t>
            </a:r>
          </a:p>
        </p:txBody>
      </p:sp>
      <p:sp>
        <p:nvSpPr>
          <p:cNvPr id="8" name="TextBox 7">
            <a:extLst>
              <a:ext uri="{FF2B5EF4-FFF2-40B4-BE49-F238E27FC236}">
                <a16:creationId xmlns:a16="http://schemas.microsoft.com/office/drawing/2014/main" id="{48D91F64-5B7F-CE44-F1B4-92E84266B554}"/>
              </a:ext>
            </a:extLst>
          </p:cNvPr>
          <p:cNvSpPr txBox="1"/>
          <p:nvPr/>
        </p:nvSpPr>
        <p:spPr>
          <a:xfrm>
            <a:off x="8394399" y="5390177"/>
            <a:ext cx="1484381"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Output Image</a:t>
            </a:r>
          </a:p>
        </p:txBody>
      </p:sp>
      <p:sp>
        <p:nvSpPr>
          <p:cNvPr id="9" name="TextBox 8">
            <a:extLst>
              <a:ext uri="{FF2B5EF4-FFF2-40B4-BE49-F238E27FC236}">
                <a16:creationId xmlns:a16="http://schemas.microsoft.com/office/drawing/2014/main" id="{81152C2D-5EE7-EB4F-97A2-639155806785}"/>
              </a:ext>
            </a:extLst>
          </p:cNvPr>
          <p:cNvSpPr txBox="1"/>
          <p:nvPr/>
        </p:nvSpPr>
        <p:spPr>
          <a:xfrm>
            <a:off x="370840" y="1098491"/>
            <a:ext cx="10232505" cy="923330"/>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sz="1800" dirty="0">
                <a:solidFill>
                  <a:schemeClr val="accent2">
                    <a:lumMod val="75000"/>
                  </a:schemeClr>
                </a:solidFill>
                <a:effectLst/>
                <a:latin typeface="Courier New" panose="02070309020205020404" pitchFamily="49" charset="0"/>
                <a:cs typeface="Courier New" panose="02070309020205020404" pitchFamily="49" charset="0"/>
              </a:rPr>
              <a:t>Bayer = raw </a:t>
            </a:r>
            <a:r>
              <a:rPr lang="en-US" dirty="0">
                <a:solidFill>
                  <a:schemeClr val="accent2">
                    <a:lumMod val="75000"/>
                  </a:schemeClr>
                </a:solidFill>
                <a:latin typeface="Courier New" panose="02070309020205020404" pitchFamily="49" charset="0"/>
                <a:cs typeface="Courier New" panose="02070309020205020404" pitchFamily="49" charset="0"/>
              </a:rPr>
              <a:t>B</a:t>
            </a:r>
            <a:r>
              <a:rPr lang="en-US" sz="1800" dirty="0">
                <a:solidFill>
                  <a:schemeClr val="accent2">
                    <a:lumMod val="75000"/>
                  </a:schemeClr>
                </a:solidFill>
                <a:effectLst/>
                <a:latin typeface="Courier New" panose="02070309020205020404" pitchFamily="49" charset="0"/>
                <a:cs typeface="Courier New" panose="02070309020205020404" pitchFamily="49" charset="0"/>
              </a:rPr>
              <a:t>ayer domain image </a:t>
            </a: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sz="1800" dirty="0">
                <a:solidFill>
                  <a:schemeClr val="accent2">
                    <a:lumMod val="75000"/>
                  </a:schemeClr>
                </a:solidFill>
                <a:effectLst/>
                <a:latin typeface="Courier New" panose="02070309020205020404" pitchFamily="49" charset="0"/>
                <a:cs typeface="Courier New" panose="02070309020205020404" pitchFamily="49" charset="0"/>
              </a:rPr>
              <a:t>Bayer domain image with dead pixels corrected for with gradient filter</a:t>
            </a:r>
          </a:p>
        </p:txBody>
      </p:sp>
      <p:pic>
        <p:nvPicPr>
          <p:cNvPr id="13314" name="Picture 2">
            <a:extLst>
              <a:ext uri="{FF2B5EF4-FFF2-40B4-BE49-F238E27FC236}">
                <a16:creationId xmlns:a16="http://schemas.microsoft.com/office/drawing/2014/main" id="{A3DDDF2A-60F0-6122-D80F-D5358769F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25" y="2014266"/>
            <a:ext cx="5146096" cy="3415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32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D8D3E-F2B4-795B-56DB-CB3C645BF5E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B03B32-C089-95D1-161D-77338249D5AC}"/>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BLC (Black Level Compensation)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55BAA1A8-6C2F-9225-986D-420AC77F25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31F488EF-AC82-49F4-A2D3-A55D8EB1F79F}"/>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0DEE9FD-BF8B-DE19-441A-18CB823DAA98}"/>
              </a:ext>
            </a:extLst>
          </p:cNvPr>
          <p:cNvSpPr txBox="1"/>
          <p:nvPr/>
        </p:nvSpPr>
        <p:spPr>
          <a:xfrm>
            <a:off x="417022" y="1073714"/>
            <a:ext cx="10755803" cy="1754326"/>
          </a:xfrm>
          <a:prstGeom prst="rect">
            <a:avLst/>
          </a:prstGeom>
          <a:noFill/>
        </p:spPr>
        <p:txBody>
          <a:bodyPr wrap="square" rtlCol="0">
            <a:spAutoFit/>
          </a:bodyPr>
          <a:lstStyle/>
          <a:p>
            <a:pPr marL="342900" indent="-342900">
              <a:buFont typeface="Wingdings" panose="05000000000000000000" pitchFamily="2" charset="2"/>
              <a:buChar char="l"/>
            </a:pPr>
            <a:r>
              <a:rPr lang="en-US" sz="1800" dirty="0">
                <a:effectLst/>
                <a:latin typeface="Calibri" panose="020F0502020204030204" pitchFamily="34" charset="0"/>
              </a:rPr>
              <a:t>The black level, also known as the dark current, refers to the minimum signal output by an image sensor.</a:t>
            </a:r>
          </a:p>
          <a:p>
            <a:pPr marL="342900" indent="-342900">
              <a:buFont typeface="Wingdings" panose="05000000000000000000" pitchFamily="2" charset="2"/>
              <a:buChar char="l"/>
            </a:pPr>
            <a:r>
              <a:rPr lang="en-US" sz="1800" dirty="0">
                <a:effectLst/>
                <a:latin typeface="Calibri" panose="020F0502020204030204" pitchFamily="34" charset="0"/>
              </a:rPr>
              <a:t>Sensor values for pixels with “no light” should be zero. However, this is not the case due to sensor noise.</a:t>
            </a:r>
          </a:p>
          <a:p>
            <a:pPr marL="342900" indent="-342900">
              <a:buFont typeface="Wingdings" panose="05000000000000000000" pitchFamily="2" charset="2"/>
              <a:buChar char="l"/>
            </a:pPr>
            <a:r>
              <a:rPr lang="en-US" b="0" i="0" dirty="0">
                <a:solidFill>
                  <a:srgbClr val="191B1F"/>
                </a:solidFill>
                <a:effectLst/>
                <a:latin typeface="-apple-system"/>
              </a:rPr>
              <a:t>The Black Level is used to define the signal level when the image data is 0. Due to the effect of dark current, the actual raw data coming out of the sensor is not the black balance we need (the data is not 0). </a:t>
            </a:r>
          </a:p>
          <a:p>
            <a:pPr marL="342900" indent="-342900">
              <a:buFont typeface="Wingdings" panose="05000000000000000000" pitchFamily="2" charset="2"/>
              <a:buChar char="l"/>
            </a:pPr>
            <a:r>
              <a:rPr lang="en-US" dirty="0">
                <a:latin typeface="Calibri" panose="020F0502020204030204" pitchFamily="34" charset="0"/>
              </a:rPr>
              <a:t>Input: </a:t>
            </a:r>
            <a:r>
              <a:rPr lang="en-US" b="0" dirty="0">
                <a:solidFill>
                  <a:schemeClr val="accent2">
                    <a:lumMod val="75000"/>
                  </a:schemeClr>
                </a:solidFill>
                <a:effectLst/>
                <a:latin typeface="Courier New" panose="02070309020205020404" pitchFamily="49" charset="0"/>
              </a:rPr>
              <a:t>Bayer image (2D </a:t>
            </a:r>
            <a:r>
              <a:rPr lang="en-US" b="0" dirty="0" err="1">
                <a:solidFill>
                  <a:schemeClr val="accent2">
                    <a:lumMod val="75000"/>
                  </a:schemeClr>
                </a:solidFill>
                <a:effectLst/>
                <a:latin typeface="Courier New" panose="02070309020205020404" pitchFamily="49" charset="0"/>
              </a:rPr>
              <a:t>numpy</a:t>
            </a:r>
            <a:r>
              <a:rPr lang="en-US" b="0" dirty="0">
                <a:solidFill>
                  <a:schemeClr val="accent2">
                    <a:lumMod val="75000"/>
                  </a:schemeClr>
                </a:solidFill>
                <a:effectLst/>
                <a:latin typeface="Courier New" panose="02070309020205020404" pitchFamily="49" charset="0"/>
              </a:rPr>
              <a:t> array)</a:t>
            </a:r>
          </a:p>
          <a:p>
            <a:pPr marL="342900" indent="-342900">
              <a:buFont typeface="Wingdings" panose="05000000000000000000" pitchFamily="2" charset="2"/>
              <a:buChar char="l"/>
            </a:pPr>
            <a:r>
              <a:rPr lang="en-US" sz="1800" dirty="0">
                <a:effectLst/>
                <a:latin typeface="Calibri" panose="020F0502020204030204" pitchFamily="34" charset="0"/>
              </a:rPr>
              <a:t>Output: </a:t>
            </a:r>
            <a:r>
              <a:rPr lang="en-US" b="0" dirty="0">
                <a:solidFill>
                  <a:schemeClr val="accent2">
                    <a:lumMod val="75000"/>
                  </a:schemeClr>
                </a:solidFill>
                <a:effectLst/>
                <a:latin typeface="Courier New" panose="02070309020205020404" pitchFamily="49" charset="0"/>
              </a:rPr>
              <a:t>Bayer image after black level correction</a:t>
            </a:r>
            <a:endParaRPr lang="en-US" sz="1800" dirty="0">
              <a:solidFill>
                <a:schemeClr val="accent2">
                  <a:lumMod val="75000"/>
                </a:schemeClr>
              </a:solidFill>
              <a:effectLst/>
              <a:latin typeface="Calibri" panose="020F0502020204030204" pitchFamily="34" charset="0"/>
            </a:endParaRPr>
          </a:p>
        </p:txBody>
      </p:sp>
      <p:pic>
        <p:nvPicPr>
          <p:cNvPr id="5124" name="Picture 4">
            <a:extLst>
              <a:ext uri="{FF2B5EF4-FFF2-40B4-BE49-F238E27FC236}">
                <a16:creationId xmlns:a16="http://schemas.microsoft.com/office/drawing/2014/main" id="{BA3C4637-066C-F987-79FC-754651AF7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874" y="2780486"/>
            <a:ext cx="5329066" cy="35371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E8BB01-0E24-E6D3-83ED-1883A8AF194B}"/>
              </a:ext>
            </a:extLst>
          </p:cNvPr>
          <p:cNvSpPr txBox="1"/>
          <p:nvPr/>
        </p:nvSpPr>
        <p:spPr>
          <a:xfrm>
            <a:off x="8539479" y="6304325"/>
            <a:ext cx="1657826" cy="369332"/>
          </a:xfrm>
          <a:prstGeom prst="rect">
            <a:avLst/>
          </a:prstGeom>
          <a:noFill/>
        </p:spPr>
        <p:txBody>
          <a:bodyPr wrap="none" rtlCol="0">
            <a:spAutoFit/>
          </a:bodyPr>
          <a:lstStyle/>
          <a:p>
            <a:r>
              <a:rPr lang="en-US" dirty="0"/>
              <a:t>Output Image</a:t>
            </a:r>
          </a:p>
        </p:txBody>
      </p:sp>
      <p:pic>
        <p:nvPicPr>
          <p:cNvPr id="7" name="Picture 2">
            <a:extLst>
              <a:ext uri="{FF2B5EF4-FFF2-40B4-BE49-F238E27FC236}">
                <a16:creationId xmlns:a16="http://schemas.microsoft.com/office/drawing/2014/main" id="{EC3129A1-C31E-CF63-BE48-34D9DA2D2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56" y="2785467"/>
            <a:ext cx="5219990" cy="34647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3FFDBC-21D0-F7D3-A5E1-4DC8C30B6673}"/>
              </a:ext>
            </a:extLst>
          </p:cNvPr>
          <p:cNvSpPr txBox="1"/>
          <p:nvPr/>
        </p:nvSpPr>
        <p:spPr>
          <a:xfrm>
            <a:off x="2487021" y="6248886"/>
            <a:ext cx="1462260" cy="369332"/>
          </a:xfrm>
          <a:prstGeom prst="rect">
            <a:avLst/>
          </a:prstGeom>
          <a:noFill/>
        </p:spPr>
        <p:txBody>
          <a:bodyPr wrap="none" rtlCol="0">
            <a:spAutoFit/>
          </a:bodyPr>
          <a:lstStyle/>
          <a:p>
            <a:r>
              <a:rPr lang="en-US" dirty="0"/>
              <a:t>Input Image</a:t>
            </a:r>
          </a:p>
        </p:txBody>
      </p:sp>
    </p:spTree>
    <p:extLst>
      <p:ext uri="{BB962C8B-B14F-4D97-AF65-F5344CB8AC3E}">
        <p14:creationId xmlns:p14="http://schemas.microsoft.com/office/powerpoint/2010/main" val="82606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939DA-38D9-C7EF-5870-BE01CCAA747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191148-2125-A4F0-4578-D4DF6F0F52BC}"/>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LSC (Lens Shading Correction)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3323713A-91C9-85B4-5D95-421E6B8ED5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4342333F-3FD0-7131-9676-B71EB4DD87B9}"/>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D334A2E-79DB-CB75-DBB2-8C8F5E7E8B86}"/>
              </a:ext>
            </a:extLst>
          </p:cNvPr>
          <p:cNvSpPr txBox="1"/>
          <p:nvPr/>
        </p:nvSpPr>
        <p:spPr>
          <a:xfrm>
            <a:off x="417022" y="1073714"/>
            <a:ext cx="10755803" cy="1200329"/>
          </a:xfrm>
          <a:prstGeom prst="rect">
            <a:avLst/>
          </a:prstGeom>
          <a:noFill/>
        </p:spPr>
        <p:txBody>
          <a:bodyPr wrap="square" rtlCol="0">
            <a:spAutoFit/>
          </a:bodyPr>
          <a:lstStyle/>
          <a:p>
            <a:pPr marL="342900" indent="-342900">
              <a:buFont typeface="Wingdings" panose="05000000000000000000" pitchFamily="2" charset="2"/>
              <a:buChar char="l"/>
            </a:pPr>
            <a:r>
              <a:rPr lang="en-US" sz="1800" dirty="0">
                <a:effectLst/>
                <a:latin typeface="Calibri" panose="020F0502020204030204" pitchFamily="34" charset="0"/>
              </a:rPr>
              <a:t>For camera module, the sensor receives the image via lens. However, at the edge of lens, the light has a large angle with the optical axis of lens. </a:t>
            </a:r>
          </a:p>
          <a:p>
            <a:pPr marL="342900" indent="-342900">
              <a:buFont typeface="Wingdings" panose="05000000000000000000" pitchFamily="2" charset="2"/>
              <a:buChar char="l"/>
            </a:pPr>
            <a:r>
              <a:rPr lang="en-US" sz="1800" dirty="0">
                <a:effectLst/>
                <a:latin typeface="Calibri" panose="020F0502020204030204" pitchFamily="34" charset="0"/>
              </a:rPr>
              <a:t>The intensity of light degrades with the increase of distance from optical axis. Meanwhile, the refractive index of diﬀerent colors are diﬀerent.</a:t>
            </a:r>
          </a:p>
        </p:txBody>
      </p:sp>
      <p:pic>
        <p:nvPicPr>
          <p:cNvPr id="7" name="Picture 6">
            <a:extLst>
              <a:ext uri="{FF2B5EF4-FFF2-40B4-BE49-F238E27FC236}">
                <a16:creationId xmlns:a16="http://schemas.microsoft.com/office/drawing/2014/main" id="{5AE4160B-A8EB-BAAD-9B7C-C0FE25E4324D}"/>
              </a:ext>
            </a:extLst>
          </p:cNvPr>
          <p:cNvPicPr>
            <a:picLocks noChangeAspect="1"/>
          </p:cNvPicPr>
          <p:nvPr/>
        </p:nvPicPr>
        <p:blipFill>
          <a:blip r:embed="rId3"/>
          <a:stretch>
            <a:fillRect/>
          </a:stretch>
        </p:blipFill>
        <p:spPr>
          <a:xfrm>
            <a:off x="2316537" y="2274043"/>
            <a:ext cx="6956772" cy="3566288"/>
          </a:xfrm>
          <a:prstGeom prst="rect">
            <a:avLst/>
          </a:prstGeom>
        </p:spPr>
      </p:pic>
      <p:sp>
        <p:nvSpPr>
          <p:cNvPr id="9" name="TextBox 8">
            <a:extLst>
              <a:ext uri="{FF2B5EF4-FFF2-40B4-BE49-F238E27FC236}">
                <a16:creationId xmlns:a16="http://schemas.microsoft.com/office/drawing/2014/main" id="{0E27C03D-FCEE-4968-93A4-51F27DFFA606}"/>
              </a:ext>
            </a:extLst>
          </p:cNvPr>
          <p:cNvSpPr txBox="1"/>
          <p:nvPr/>
        </p:nvSpPr>
        <p:spPr>
          <a:xfrm>
            <a:off x="6096000" y="5991291"/>
            <a:ext cx="3015673" cy="369332"/>
          </a:xfrm>
          <a:prstGeom prst="rect">
            <a:avLst/>
          </a:prstGeom>
          <a:noFill/>
        </p:spPr>
        <p:txBody>
          <a:bodyPr wrap="square">
            <a:spAutoFit/>
          </a:bodyPr>
          <a:lstStyle/>
          <a:p>
            <a:r>
              <a:rPr lang="en-US"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After Lens Shading Correction</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B0191C1-5D42-2CC8-E41A-EA7B8DA57A7D}"/>
              </a:ext>
            </a:extLst>
          </p:cNvPr>
          <p:cNvSpPr txBox="1"/>
          <p:nvPr/>
        </p:nvSpPr>
        <p:spPr>
          <a:xfrm>
            <a:off x="3131127" y="5996156"/>
            <a:ext cx="2165927"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Len Shading Example</a:t>
            </a:r>
          </a:p>
        </p:txBody>
      </p:sp>
    </p:spTree>
    <p:extLst>
      <p:ext uri="{BB962C8B-B14F-4D97-AF65-F5344CB8AC3E}">
        <p14:creationId xmlns:p14="http://schemas.microsoft.com/office/powerpoint/2010/main" val="3511668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4D571-9974-5759-7EB7-DA0C619C130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83D379-7B9C-1126-52D7-A45CE85CBF8E}"/>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LSC (Lens Shading Correction)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65E8A349-FA4F-5942-1395-82A6A0E93A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C230A6D2-3FAB-D8DE-DC8D-5A88B320C44D}"/>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6E68F16-02A2-7AEF-9036-6BB719C1A250}"/>
              </a:ext>
            </a:extLst>
          </p:cNvPr>
          <p:cNvSpPr txBox="1"/>
          <p:nvPr/>
        </p:nvSpPr>
        <p:spPr>
          <a:xfrm>
            <a:off x="370840" y="1098491"/>
            <a:ext cx="10232505" cy="646331"/>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b="0" dirty="0">
                <a:solidFill>
                  <a:schemeClr val="accent2">
                    <a:lumMod val="75000"/>
                  </a:schemeClr>
                </a:solidFill>
                <a:effectLst/>
                <a:latin typeface="Courier New" panose="02070309020205020404" pitchFamily="49" charset="0"/>
              </a:rPr>
              <a:t>Bayer domain image after black level compensation</a:t>
            </a:r>
            <a:endParaRPr lang="en-US" sz="1800" dirty="0">
              <a:solidFill>
                <a:schemeClr val="accent2">
                  <a:lumMod val="75000"/>
                </a:schemeClr>
              </a:solidFill>
              <a:effectLst/>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b="0" dirty="0">
                <a:solidFill>
                  <a:schemeClr val="accent2">
                    <a:lumMod val="75000"/>
                  </a:schemeClr>
                </a:solidFill>
                <a:effectLst/>
                <a:latin typeface="Courier New" panose="02070309020205020404" pitchFamily="49" charset="0"/>
              </a:rPr>
              <a:t>Bayer domain image adjusted for lens shading</a:t>
            </a:r>
          </a:p>
        </p:txBody>
      </p:sp>
      <p:pic>
        <p:nvPicPr>
          <p:cNvPr id="2050" name="Picture 2">
            <a:extLst>
              <a:ext uri="{FF2B5EF4-FFF2-40B4-BE49-F238E27FC236}">
                <a16:creationId xmlns:a16="http://schemas.microsoft.com/office/drawing/2014/main" id="{353A8E2E-C2D1-D351-259B-1FD743FA7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45" y="2255772"/>
            <a:ext cx="10695710" cy="289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07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F34042-B431-4BEB-7D46-D96C62CCB0F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B7B9C82-5D0A-BB68-07CC-A7EC8A984C3D}"/>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LSC (Lens Shading Correction)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3900CC8D-E062-752E-C95A-5991E1E2C7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2FE9DF22-C153-1259-98F3-55FE4B7434F9}"/>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pic>
        <p:nvPicPr>
          <p:cNvPr id="7170" name="Picture 2">
            <a:extLst>
              <a:ext uri="{FF2B5EF4-FFF2-40B4-BE49-F238E27FC236}">
                <a16:creationId xmlns:a16="http://schemas.microsoft.com/office/drawing/2014/main" id="{01096026-10DC-D3B2-5D50-F9F7D7390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21821"/>
            <a:ext cx="5438775" cy="3609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6634C9E-BAE0-8FB8-DAC7-011223DD2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989" y="2066932"/>
            <a:ext cx="5329066" cy="3537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AF8E28E-385D-949E-1F30-A66AD72D409F}"/>
              </a:ext>
            </a:extLst>
          </p:cNvPr>
          <p:cNvSpPr txBox="1"/>
          <p:nvPr/>
        </p:nvSpPr>
        <p:spPr>
          <a:xfrm>
            <a:off x="2919790" y="5604088"/>
            <a:ext cx="131286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Input Image</a:t>
            </a:r>
          </a:p>
        </p:txBody>
      </p:sp>
      <p:sp>
        <p:nvSpPr>
          <p:cNvPr id="8" name="TextBox 7">
            <a:extLst>
              <a:ext uri="{FF2B5EF4-FFF2-40B4-BE49-F238E27FC236}">
                <a16:creationId xmlns:a16="http://schemas.microsoft.com/office/drawing/2014/main" id="{378E1788-2B88-BA4F-7B50-235031A750BE}"/>
              </a:ext>
            </a:extLst>
          </p:cNvPr>
          <p:cNvSpPr txBox="1"/>
          <p:nvPr/>
        </p:nvSpPr>
        <p:spPr>
          <a:xfrm>
            <a:off x="8503570" y="5631796"/>
            <a:ext cx="153728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Output Image</a:t>
            </a:r>
          </a:p>
        </p:txBody>
      </p:sp>
      <p:sp>
        <p:nvSpPr>
          <p:cNvPr id="9" name="TextBox 8">
            <a:extLst>
              <a:ext uri="{FF2B5EF4-FFF2-40B4-BE49-F238E27FC236}">
                <a16:creationId xmlns:a16="http://schemas.microsoft.com/office/drawing/2014/main" id="{B9BD5317-FDFE-07E7-359C-CBB04C796AB0}"/>
              </a:ext>
            </a:extLst>
          </p:cNvPr>
          <p:cNvSpPr txBox="1"/>
          <p:nvPr/>
        </p:nvSpPr>
        <p:spPr>
          <a:xfrm>
            <a:off x="370840" y="1098491"/>
            <a:ext cx="10232505" cy="646331"/>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b="0" dirty="0">
                <a:solidFill>
                  <a:schemeClr val="accent2">
                    <a:lumMod val="75000"/>
                  </a:schemeClr>
                </a:solidFill>
                <a:effectLst/>
                <a:latin typeface="Courier New" panose="02070309020205020404" pitchFamily="49" charset="0"/>
              </a:rPr>
              <a:t>Bayer domain image after black level compensation</a:t>
            </a:r>
            <a:endParaRPr lang="en-US" sz="1800" dirty="0">
              <a:solidFill>
                <a:schemeClr val="accent2">
                  <a:lumMod val="75000"/>
                </a:schemeClr>
              </a:solidFill>
              <a:effectLst/>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b="0" dirty="0">
                <a:solidFill>
                  <a:schemeClr val="accent2">
                    <a:lumMod val="75000"/>
                  </a:schemeClr>
                </a:solidFill>
                <a:effectLst/>
                <a:latin typeface="Courier New" panose="02070309020205020404" pitchFamily="49" charset="0"/>
              </a:rPr>
              <a:t>Bayer domain image adjusted for lens shading</a:t>
            </a:r>
          </a:p>
        </p:txBody>
      </p:sp>
    </p:spTree>
    <p:extLst>
      <p:ext uri="{BB962C8B-B14F-4D97-AF65-F5344CB8AC3E}">
        <p14:creationId xmlns:p14="http://schemas.microsoft.com/office/powerpoint/2010/main" val="359826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21466-4BEA-C8FB-25D8-A0085D5488B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445170-F28A-ED6C-B48B-CA48CD482645}"/>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ANF (Anti-aliasing Noise Filter)</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C644BF55-C285-BC1F-6CC2-6321B5A59E9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8DF3B06D-1986-0FE2-A60C-FB532E1DC842}"/>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0CF8260-5EF4-91B0-14BD-645913E4D28A}"/>
              </a:ext>
            </a:extLst>
          </p:cNvPr>
          <p:cNvSpPr txBox="1"/>
          <p:nvPr/>
        </p:nvSpPr>
        <p:spPr>
          <a:xfrm>
            <a:off x="417022" y="1073714"/>
            <a:ext cx="10755803" cy="369332"/>
          </a:xfrm>
          <a:prstGeom prst="rect">
            <a:avLst/>
          </a:prstGeom>
          <a:noFill/>
        </p:spPr>
        <p:txBody>
          <a:bodyPr wrap="square" rtlCol="0">
            <a:spAutoFit/>
          </a:bodyPr>
          <a:lstStyle/>
          <a:p>
            <a:pPr marL="342900" indent="-342900">
              <a:buFont typeface="Wingdings" panose="05000000000000000000" pitchFamily="2" charset="2"/>
              <a:buChar char="l"/>
            </a:pPr>
            <a:r>
              <a:rPr lang="en-US" sz="1800" b="1" dirty="0">
                <a:effectLst/>
                <a:latin typeface="Calibri" panose="020F0502020204030204" pitchFamily="34" charset="0"/>
              </a:rPr>
              <a:t>Anti-aliasing</a:t>
            </a:r>
            <a:r>
              <a:rPr lang="en-US" sz="1800" dirty="0">
                <a:effectLst/>
                <a:latin typeface="Calibri" panose="020F0502020204030204" pitchFamily="34" charset="0"/>
              </a:rPr>
              <a:t> is the process of </a:t>
            </a:r>
            <a:r>
              <a:rPr lang="en-US" sz="1800" b="1" dirty="0">
                <a:effectLst/>
                <a:latin typeface="Calibri" panose="020F0502020204030204" pitchFamily="34" charset="0"/>
              </a:rPr>
              <a:t>smoothing or filtering out these artifacts</a:t>
            </a:r>
            <a:r>
              <a:rPr lang="en-US" sz="1800" dirty="0">
                <a:effectLst/>
                <a:latin typeface="Calibri" panose="020F0502020204030204" pitchFamily="34" charset="0"/>
              </a:rPr>
              <a:t>.</a:t>
            </a:r>
          </a:p>
        </p:txBody>
      </p:sp>
      <p:pic>
        <p:nvPicPr>
          <p:cNvPr id="4102" name="Picture 6">
            <a:extLst>
              <a:ext uri="{FF2B5EF4-FFF2-40B4-BE49-F238E27FC236}">
                <a16:creationId xmlns:a16="http://schemas.microsoft.com/office/drawing/2014/main" id="{BD828818-A065-4A1A-5A99-704EE99D0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899" y="1837104"/>
            <a:ext cx="9838202" cy="3699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670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537C6-909A-17F7-5B0C-3895ED5F05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111408-89EB-08F0-DAF4-4D10FBF8276E}"/>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ANF (Anti-aliasing Noise Filter)</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D6B8E087-AD65-A6F2-4152-65EBB5EEBA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DBF761C8-467D-26CC-CD72-89C56BAACE4D}"/>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A644566-74A6-F7D4-1A38-7143A4D23B25}"/>
              </a:ext>
            </a:extLst>
          </p:cNvPr>
          <p:cNvSpPr txBox="1"/>
          <p:nvPr/>
        </p:nvSpPr>
        <p:spPr>
          <a:xfrm>
            <a:off x="417022" y="1073714"/>
            <a:ext cx="10755803" cy="646331"/>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b="0" dirty="0">
                <a:solidFill>
                  <a:schemeClr val="accent2">
                    <a:lumMod val="75000"/>
                  </a:schemeClr>
                </a:solidFill>
                <a:effectLst/>
                <a:latin typeface="Courier New" panose="02070309020205020404" pitchFamily="49" charset="0"/>
              </a:rPr>
              <a:t>Bayer domain image after lens shading correcting</a:t>
            </a:r>
            <a:endParaRPr lang="en-US" sz="1800" dirty="0">
              <a:solidFill>
                <a:schemeClr val="accent2">
                  <a:lumMod val="75000"/>
                </a:schemeClr>
              </a:solidFill>
              <a:effectLst/>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b="0" dirty="0">
                <a:solidFill>
                  <a:schemeClr val="accent2">
                    <a:lumMod val="75000"/>
                  </a:schemeClr>
                </a:solidFill>
                <a:effectLst/>
                <a:latin typeface="Courier New" panose="02070309020205020404" pitchFamily="49" charset="0"/>
              </a:rPr>
              <a:t>Bayer domain image after applying anti-aliasing</a:t>
            </a:r>
          </a:p>
        </p:txBody>
      </p:sp>
      <p:pic>
        <p:nvPicPr>
          <p:cNvPr id="4100" name="Picture 4">
            <a:extLst>
              <a:ext uri="{FF2B5EF4-FFF2-40B4-BE49-F238E27FC236}">
                <a16:creationId xmlns:a16="http://schemas.microsoft.com/office/drawing/2014/main" id="{EC6BB9B9-7EA3-86BA-F684-EA4131143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21821"/>
            <a:ext cx="5438775" cy="3609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7F6B3D9-AB81-8A56-593E-690A1AA1F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418" y="2021821"/>
            <a:ext cx="5438775" cy="3609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A47AA9-CE9C-6D4D-780C-CEFC646719DE}"/>
              </a:ext>
            </a:extLst>
          </p:cNvPr>
          <p:cNvSpPr txBox="1"/>
          <p:nvPr/>
        </p:nvSpPr>
        <p:spPr>
          <a:xfrm>
            <a:off x="2919790" y="5604088"/>
            <a:ext cx="131286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Input Image</a:t>
            </a:r>
          </a:p>
        </p:txBody>
      </p:sp>
      <p:sp>
        <p:nvSpPr>
          <p:cNvPr id="7" name="TextBox 6">
            <a:extLst>
              <a:ext uri="{FF2B5EF4-FFF2-40B4-BE49-F238E27FC236}">
                <a16:creationId xmlns:a16="http://schemas.microsoft.com/office/drawing/2014/main" id="{7F62C53B-D15B-C72D-D36B-2B709D6F03CA}"/>
              </a:ext>
            </a:extLst>
          </p:cNvPr>
          <p:cNvSpPr txBox="1"/>
          <p:nvPr/>
        </p:nvSpPr>
        <p:spPr>
          <a:xfrm>
            <a:off x="8503570" y="5631796"/>
            <a:ext cx="153728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Output Image</a:t>
            </a:r>
          </a:p>
        </p:txBody>
      </p:sp>
    </p:spTree>
    <p:extLst>
      <p:ext uri="{BB962C8B-B14F-4D97-AF65-F5344CB8AC3E}">
        <p14:creationId xmlns:p14="http://schemas.microsoft.com/office/powerpoint/2010/main" val="378980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7B758-F612-155F-4F35-EFBD3795F0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ACF7D63-817C-CECC-B5FE-1EC78035B8EB}"/>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AWB (Auto White Balance Gain Control)</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528A3CA9-BD2C-4892-640E-8DAB577769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F90133F6-5BF0-7D5E-EF7D-398C42CE6EE8}"/>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21F6E10-5B43-0391-CF23-9D8CB8EE3128}"/>
              </a:ext>
            </a:extLst>
          </p:cNvPr>
          <p:cNvSpPr txBox="1"/>
          <p:nvPr/>
        </p:nvSpPr>
        <p:spPr>
          <a:xfrm>
            <a:off x="417022" y="1073714"/>
            <a:ext cx="10755803" cy="1200329"/>
          </a:xfrm>
          <a:prstGeom prst="rect">
            <a:avLst/>
          </a:prstGeom>
          <a:noFill/>
        </p:spPr>
        <p:txBody>
          <a:bodyPr wrap="square" rtlCol="0">
            <a:spAutoFit/>
          </a:bodyPr>
          <a:lstStyle/>
          <a:p>
            <a:pPr marL="342900" indent="-342900">
              <a:buFont typeface="Wingdings" panose="05000000000000000000" pitchFamily="2" charset="2"/>
              <a:buChar char="l"/>
            </a:pPr>
            <a:r>
              <a:rPr lang="en-US" sz="1800" dirty="0">
                <a:effectLst/>
                <a:latin typeface="Calibri" panose="020F0502020204030204" pitchFamily="34" charset="0"/>
              </a:rPr>
              <a:t>Image sensors do </a:t>
            </a:r>
            <a:r>
              <a:rPr lang="en-US" sz="1800" b="1" dirty="0">
                <a:effectLst/>
                <a:latin typeface="Calibri" panose="020F0502020204030204" pitchFamily="34" charset="0"/>
              </a:rPr>
              <a:t>not perceive color like human eyes</a:t>
            </a:r>
            <a:r>
              <a:rPr lang="en-US" b="1" dirty="0">
                <a:latin typeface="Calibri" panose="020F0502020204030204" pitchFamily="34" charset="0"/>
              </a:rPr>
              <a:t>: </a:t>
            </a:r>
            <a:r>
              <a:rPr lang="en-US" sz="1800" b="1" dirty="0">
                <a:effectLst/>
                <a:latin typeface="Calibri" panose="020F0502020204030204" pitchFamily="34" charset="0"/>
              </a:rPr>
              <a:t>Yellow under tungsten, Blue under LED,</a:t>
            </a:r>
            <a:r>
              <a:rPr lang="en-US" b="1" dirty="0">
                <a:latin typeface="Calibri" panose="020F0502020204030204" pitchFamily="34" charset="0"/>
              </a:rPr>
              <a:t> and </a:t>
            </a:r>
            <a:r>
              <a:rPr lang="en-US" sz="1800" b="1" dirty="0">
                <a:effectLst/>
                <a:latin typeface="Calibri" panose="020F0502020204030204" pitchFamily="34" charset="0"/>
              </a:rPr>
              <a:t>Green under fluorescent.</a:t>
            </a:r>
            <a:endParaRPr lang="en-US" sz="1800" dirty="0">
              <a:effectLst/>
              <a:latin typeface="Calibri" panose="020F0502020204030204" pitchFamily="34" charset="0"/>
            </a:endParaRPr>
          </a:p>
          <a:p>
            <a:pPr marL="342900" indent="-342900">
              <a:buFont typeface="Wingdings" panose="05000000000000000000" pitchFamily="2" charset="2"/>
              <a:buChar char="l"/>
            </a:pPr>
            <a:r>
              <a:rPr lang="en-US" sz="1800" b="1" dirty="0">
                <a:effectLst/>
                <a:latin typeface="Calibri" panose="020F0502020204030204" pitchFamily="34" charset="0"/>
              </a:rPr>
              <a:t>White balance</a:t>
            </a:r>
            <a:r>
              <a:rPr lang="en-US" sz="1800" dirty="0">
                <a:effectLst/>
                <a:latin typeface="Calibri" panose="020F0502020204030204" pitchFamily="34" charset="0"/>
              </a:rPr>
              <a:t> adjusts the red, green, and blue color channels so that </a:t>
            </a:r>
            <a:r>
              <a:rPr lang="en-US" sz="1800" b="1" dirty="0">
                <a:effectLst/>
                <a:latin typeface="Calibri" panose="020F0502020204030204" pitchFamily="34" charset="0"/>
              </a:rPr>
              <a:t>white in the scene appears white in the image.</a:t>
            </a:r>
            <a:endParaRPr lang="en-US" sz="1800" dirty="0">
              <a:effectLst/>
              <a:latin typeface="Calibri" panose="020F0502020204030204" pitchFamily="34" charset="0"/>
            </a:endParaRPr>
          </a:p>
        </p:txBody>
      </p:sp>
      <p:pic>
        <p:nvPicPr>
          <p:cNvPr id="6146" name="Picture 2">
            <a:extLst>
              <a:ext uri="{FF2B5EF4-FFF2-40B4-BE49-F238E27FC236}">
                <a16:creationId xmlns:a16="http://schemas.microsoft.com/office/drawing/2014/main" id="{FF26BA4A-DAEC-3AD9-FFC2-4A1185C512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48"/>
          <a:stretch/>
        </p:blipFill>
        <p:spPr bwMode="auto">
          <a:xfrm rot="5400000">
            <a:off x="4211509" y="1332207"/>
            <a:ext cx="3768982" cy="565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40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7E807-82BB-9A0F-75EA-FE67C061B07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321607-6B5F-402E-C7B0-BE42A57C3F79}"/>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Photodiode Construction </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64F11361-E76D-A1C5-3495-7E233E91EC0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FC9275ED-DC3F-DD87-DCC2-0681AB5CBEC4}"/>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05DDA4C-9112-6488-9166-0BBBB4414D31}"/>
              </a:ext>
            </a:extLst>
          </p:cNvPr>
          <p:cNvSpPr txBox="1"/>
          <p:nvPr/>
        </p:nvSpPr>
        <p:spPr>
          <a:xfrm>
            <a:off x="417021" y="1073714"/>
            <a:ext cx="11359343" cy="923330"/>
          </a:xfrm>
          <a:prstGeom prst="rect">
            <a:avLst/>
          </a:prstGeom>
          <a:noFill/>
        </p:spPr>
        <p:txBody>
          <a:bodyPr wrap="square" rtlCol="0">
            <a:spAutoFit/>
          </a:bodyPr>
          <a:lstStyle/>
          <a:p>
            <a:pPr marL="342900" indent="-342900">
              <a:buFont typeface="Wingdings" panose="05000000000000000000" pitchFamily="2" charset="2"/>
              <a:buChar char="l"/>
            </a:pPr>
            <a:r>
              <a:rPr lang="en-US" dirty="0"/>
              <a:t>A photodiode is a type of diode that converts light energy into electrical energy.</a:t>
            </a:r>
            <a:endParaRPr lang="en-US" b="1" i="1" dirty="0">
              <a:solidFill>
                <a:srgbClr val="2C2F34"/>
              </a:solidFill>
              <a:latin typeface="arial" panose="020B0604020202020204" pitchFamily="34" charset="0"/>
            </a:endParaRPr>
          </a:p>
          <a:p>
            <a:pPr marL="342900" indent="-342900">
              <a:buFont typeface="Wingdings" panose="05000000000000000000" pitchFamily="2" charset="2"/>
              <a:buChar char="l"/>
            </a:pPr>
            <a:r>
              <a:rPr lang="en-US" dirty="0"/>
              <a:t>A PN photodiode is similar to a conventional PN junction diode. When a PN junction diode is reverse biased, the depletion region widens.</a:t>
            </a:r>
          </a:p>
        </p:txBody>
      </p:sp>
      <p:pic>
        <p:nvPicPr>
          <p:cNvPr id="7170" name="Picture 2">
            <a:extLst>
              <a:ext uri="{FF2B5EF4-FFF2-40B4-BE49-F238E27FC236}">
                <a16:creationId xmlns:a16="http://schemas.microsoft.com/office/drawing/2014/main" id="{9F3D812B-B758-A919-F901-13D222E70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512" y="2016619"/>
            <a:ext cx="6276975"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538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5CFAC-2FCD-5826-944A-85E3A5B1BD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BF73929-022A-B3ED-A77D-2E0E4F5CFAA9}"/>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AWB (Auto White Balance Gain Control)</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48B3C116-2720-B380-CAC8-DEC202771F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5CA8992C-4E87-35AC-F665-4A45278A9994}"/>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pic>
        <p:nvPicPr>
          <p:cNvPr id="6148" name="Picture 4">
            <a:extLst>
              <a:ext uri="{FF2B5EF4-FFF2-40B4-BE49-F238E27FC236}">
                <a16:creationId xmlns:a16="http://schemas.microsoft.com/office/drawing/2014/main" id="{5DE9B051-8EFA-DB09-0CA7-7214820E86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295" y="1951894"/>
            <a:ext cx="5438775" cy="3609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60D319B-4630-1A0A-11B1-D6E916EFA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680" y="1951894"/>
            <a:ext cx="5438775" cy="3609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0B2025-67AF-C110-76FF-556CE2F73A56}"/>
              </a:ext>
            </a:extLst>
          </p:cNvPr>
          <p:cNvSpPr txBox="1"/>
          <p:nvPr/>
        </p:nvSpPr>
        <p:spPr>
          <a:xfrm>
            <a:off x="417022" y="1073714"/>
            <a:ext cx="10755803" cy="646331"/>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b="0" dirty="0">
                <a:solidFill>
                  <a:schemeClr val="accent2">
                    <a:lumMod val="75000"/>
                  </a:schemeClr>
                </a:solidFill>
                <a:effectLst/>
                <a:latin typeface="Courier New" panose="02070309020205020404" pitchFamily="49" charset="0"/>
              </a:rPr>
              <a:t>Bayer domain image after anti-aliasing noise filter</a:t>
            </a:r>
            <a:endParaRPr lang="en-US" sz="1800" dirty="0">
              <a:solidFill>
                <a:schemeClr val="accent2">
                  <a:lumMod val="75000"/>
                </a:schemeClr>
              </a:solidFill>
              <a:effectLst/>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b="0" dirty="0">
                <a:solidFill>
                  <a:schemeClr val="accent2">
                    <a:lumMod val="75000"/>
                  </a:schemeClr>
                </a:solidFill>
                <a:effectLst/>
                <a:latin typeface="Courier New" panose="02070309020205020404" pitchFamily="49" charset="0"/>
              </a:rPr>
              <a:t>Bayer domain image after auto white balance</a:t>
            </a:r>
          </a:p>
        </p:txBody>
      </p:sp>
      <p:sp>
        <p:nvSpPr>
          <p:cNvPr id="7" name="TextBox 6">
            <a:extLst>
              <a:ext uri="{FF2B5EF4-FFF2-40B4-BE49-F238E27FC236}">
                <a16:creationId xmlns:a16="http://schemas.microsoft.com/office/drawing/2014/main" id="{D000219C-5588-31DA-07D2-F216C5DFED4F}"/>
              </a:ext>
            </a:extLst>
          </p:cNvPr>
          <p:cNvSpPr txBox="1"/>
          <p:nvPr/>
        </p:nvSpPr>
        <p:spPr>
          <a:xfrm>
            <a:off x="2790481" y="5561869"/>
            <a:ext cx="131286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Input Image</a:t>
            </a:r>
          </a:p>
        </p:txBody>
      </p:sp>
      <p:sp>
        <p:nvSpPr>
          <p:cNvPr id="8" name="TextBox 7">
            <a:extLst>
              <a:ext uri="{FF2B5EF4-FFF2-40B4-BE49-F238E27FC236}">
                <a16:creationId xmlns:a16="http://schemas.microsoft.com/office/drawing/2014/main" id="{A0781598-D4E5-562B-CC9A-5030185D41CF}"/>
              </a:ext>
            </a:extLst>
          </p:cNvPr>
          <p:cNvSpPr txBox="1"/>
          <p:nvPr/>
        </p:nvSpPr>
        <p:spPr>
          <a:xfrm>
            <a:off x="8632879" y="5561869"/>
            <a:ext cx="153728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Output Image</a:t>
            </a:r>
          </a:p>
        </p:txBody>
      </p:sp>
    </p:spTree>
    <p:extLst>
      <p:ext uri="{BB962C8B-B14F-4D97-AF65-F5344CB8AC3E}">
        <p14:creationId xmlns:p14="http://schemas.microsoft.com/office/powerpoint/2010/main" val="2745755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9A347A-2847-16ED-68D9-0F55CA92F9C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2750D8-2F32-A877-3FDA-73BCE8140E51}"/>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AWB (Auto White Balance Gain Control)</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A2928BF1-18F9-86F1-FD99-D3F9C8FCC3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107D6B6D-92CC-27D1-5577-73DF07C454F4}"/>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pic>
        <p:nvPicPr>
          <p:cNvPr id="6148" name="Picture 4">
            <a:extLst>
              <a:ext uri="{FF2B5EF4-FFF2-40B4-BE49-F238E27FC236}">
                <a16:creationId xmlns:a16="http://schemas.microsoft.com/office/drawing/2014/main" id="{5BF8BB96-E725-D2FF-0692-AE658B850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295" y="1951894"/>
            <a:ext cx="5438775" cy="3609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297BA0-250D-12F6-E448-2F19A6FD38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680" y="1951894"/>
            <a:ext cx="5438775" cy="3609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6BF4AFD-7DF3-615A-10DA-61C7807CE3A7}"/>
              </a:ext>
            </a:extLst>
          </p:cNvPr>
          <p:cNvSpPr txBox="1"/>
          <p:nvPr/>
        </p:nvSpPr>
        <p:spPr>
          <a:xfrm>
            <a:off x="417022" y="1073714"/>
            <a:ext cx="10755803" cy="646331"/>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b="0" dirty="0">
                <a:solidFill>
                  <a:schemeClr val="accent2">
                    <a:lumMod val="75000"/>
                  </a:schemeClr>
                </a:solidFill>
                <a:effectLst/>
                <a:latin typeface="Courier New" panose="02070309020205020404" pitchFamily="49" charset="0"/>
              </a:rPr>
              <a:t>Bayer domain image after anti-aliasing noise filter</a:t>
            </a:r>
            <a:endParaRPr lang="en-US" sz="1800" dirty="0">
              <a:solidFill>
                <a:schemeClr val="accent2">
                  <a:lumMod val="75000"/>
                </a:schemeClr>
              </a:solidFill>
              <a:effectLst/>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b="0" dirty="0">
                <a:solidFill>
                  <a:schemeClr val="accent2">
                    <a:lumMod val="75000"/>
                  </a:schemeClr>
                </a:solidFill>
                <a:effectLst/>
                <a:latin typeface="Courier New" panose="02070309020205020404" pitchFamily="49" charset="0"/>
              </a:rPr>
              <a:t>Bayer domain image after auto white balance</a:t>
            </a:r>
          </a:p>
        </p:txBody>
      </p:sp>
      <p:sp>
        <p:nvSpPr>
          <p:cNvPr id="7" name="TextBox 6">
            <a:extLst>
              <a:ext uri="{FF2B5EF4-FFF2-40B4-BE49-F238E27FC236}">
                <a16:creationId xmlns:a16="http://schemas.microsoft.com/office/drawing/2014/main" id="{08FDE425-6401-B658-1CE4-DBBFA6DBCADC}"/>
              </a:ext>
            </a:extLst>
          </p:cNvPr>
          <p:cNvSpPr txBox="1"/>
          <p:nvPr/>
        </p:nvSpPr>
        <p:spPr>
          <a:xfrm>
            <a:off x="2790481" y="5561869"/>
            <a:ext cx="131286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Input Image</a:t>
            </a:r>
          </a:p>
        </p:txBody>
      </p:sp>
      <p:sp>
        <p:nvSpPr>
          <p:cNvPr id="8" name="TextBox 7">
            <a:extLst>
              <a:ext uri="{FF2B5EF4-FFF2-40B4-BE49-F238E27FC236}">
                <a16:creationId xmlns:a16="http://schemas.microsoft.com/office/drawing/2014/main" id="{62CE8B5D-6CE4-7C50-31BF-3949072C7C97}"/>
              </a:ext>
            </a:extLst>
          </p:cNvPr>
          <p:cNvSpPr txBox="1"/>
          <p:nvPr/>
        </p:nvSpPr>
        <p:spPr>
          <a:xfrm>
            <a:off x="8632879" y="5561869"/>
            <a:ext cx="153728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Output Image</a:t>
            </a:r>
          </a:p>
        </p:txBody>
      </p:sp>
    </p:spTree>
    <p:extLst>
      <p:ext uri="{BB962C8B-B14F-4D97-AF65-F5344CB8AC3E}">
        <p14:creationId xmlns:p14="http://schemas.microsoft.com/office/powerpoint/2010/main" val="1037514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AE826-697D-C748-44FC-8B875E375A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924CE1-0A93-97FE-970B-88CE02BBC46A}"/>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CFA (Color Filter Array Interpolation)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365B7CC5-35F4-96D7-D270-23B0C1B5B7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C8787291-67D3-455D-E946-647B693BB8D2}"/>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67DF270-090D-343D-2C86-7225E6A15BC5}"/>
              </a:ext>
            </a:extLst>
          </p:cNvPr>
          <p:cNvSpPr txBox="1"/>
          <p:nvPr/>
        </p:nvSpPr>
        <p:spPr>
          <a:xfrm>
            <a:off x="417023" y="1073714"/>
            <a:ext cx="10343342" cy="923330"/>
          </a:xfrm>
          <a:prstGeom prst="rect">
            <a:avLst/>
          </a:prstGeom>
          <a:noFill/>
        </p:spPr>
        <p:txBody>
          <a:bodyPr wrap="square" rtlCol="0">
            <a:spAutoFit/>
          </a:bodyPr>
          <a:lstStyle/>
          <a:p>
            <a:pPr marL="342900" indent="-342900">
              <a:buFont typeface="Wingdings" panose="05000000000000000000" pitchFamily="2" charset="2"/>
              <a:buChar char="l"/>
            </a:pPr>
            <a:r>
              <a:rPr lang="en-US" sz="1800" b="1" dirty="0">
                <a:effectLst/>
                <a:latin typeface="Calibri" panose="020F0502020204030204" pitchFamily="34" charset="0"/>
              </a:rPr>
              <a:t>CFA Interpolation</a:t>
            </a:r>
            <a:r>
              <a:rPr lang="en-US" sz="1800" dirty="0">
                <a:effectLst/>
                <a:latin typeface="Calibri" panose="020F0502020204030204" pitchFamily="34" charset="0"/>
              </a:rPr>
              <a:t>, also known as </a:t>
            </a:r>
            <a:r>
              <a:rPr lang="en-US" sz="1800" b="1" dirty="0" err="1">
                <a:effectLst/>
                <a:latin typeface="Calibri" panose="020F0502020204030204" pitchFamily="34" charset="0"/>
              </a:rPr>
              <a:t>demosaicing</a:t>
            </a:r>
            <a:r>
              <a:rPr lang="en-US" sz="1800" dirty="0">
                <a:effectLst/>
                <a:latin typeface="Calibri" panose="020F0502020204030204" pitchFamily="34" charset="0"/>
              </a:rPr>
              <a:t>, is the process of converting a </a:t>
            </a:r>
            <a:r>
              <a:rPr lang="en-US" sz="1800" b="1" dirty="0">
                <a:effectLst/>
                <a:latin typeface="Calibri" panose="020F0502020204030204" pitchFamily="34" charset="0"/>
              </a:rPr>
              <a:t>Bayer pattern image</a:t>
            </a:r>
            <a:r>
              <a:rPr lang="en-US" sz="1800" dirty="0">
                <a:effectLst/>
                <a:latin typeface="Calibri" panose="020F0502020204030204" pitchFamily="34" charset="0"/>
              </a:rPr>
              <a:t> (where each pixel only holds one color: R, G, or B) into a full </a:t>
            </a:r>
            <a:r>
              <a:rPr lang="en-US" sz="1800" b="1" dirty="0">
                <a:effectLst/>
                <a:latin typeface="Calibri" panose="020F0502020204030204" pitchFamily="34" charset="0"/>
              </a:rPr>
              <a:t>RGB color image</a:t>
            </a:r>
            <a:r>
              <a:rPr lang="en-US" sz="1800" dirty="0">
                <a:effectLst/>
                <a:latin typeface="Calibri" panose="020F0502020204030204" pitchFamily="34" charset="0"/>
              </a:rPr>
              <a:t>, where each pixel contains all three color components.</a:t>
            </a:r>
          </a:p>
        </p:txBody>
      </p:sp>
      <p:pic>
        <p:nvPicPr>
          <p:cNvPr id="20484" name="Picture 4">
            <a:extLst>
              <a:ext uri="{FF2B5EF4-FFF2-40B4-BE49-F238E27FC236}">
                <a16:creationId xmlns:a16="http://schemas.microsoft.com/office/drawing/2014/main" id="{5CA97277-EE92-9A3A-28BB-4761B32AD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255" y="1982662"/>
            <a:ext cx="9827490" cy="450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907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243B-9A6A-0044-D6BE-17F3AB2545A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796323-C401-1DA7-6B64-4FABF3EAE8F6}"/>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CFA (Color Filter Array Interpolation)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17A838BC-0883-355A-26F2-1DAC2CD2FB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2BA4D3B7-CEDA-BB39-5827-33422338A57F}"/>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DEA6326-D953-5DE2-A808-44461E7DD874}"/>
              </a:ext>
            </a:extLst>
          </p:cNvPr>
          <p:cNvSpPr txBox="1"/>
          <p:nvPr/>
        </p:nvSpPr>
        <p:spPr>
          <a:xfrm>
            <a:off x="417023" y="1073714"/>
            <a:ext cx="10343342" cy="646331"/>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b="0" dirty="0">
                <a:solidFill>
                  <a:schemeClr val="accent2">
                    <a:lumMod val="75000"/>
                  </a:schemeClr>
                </a:solidFill>
                <a:effectLst/>
                <a:latin typeface="Courier New" panose="02070309020205020404" pitchFamily="49" charset="0"/>
              </a:rPr>
              <a:t>Bayer domain image after auto white balance</a:t>
            </a:r>
            <a:endParaRPr lang="en-US" sz="1800" dirty="0">
              <a:solidFill>
                <a:schemeClr val="accent2">
                  <a:lumMod val="75000"/>
                </a:schemeClr>
              </a:solidFill>
              <a:effectLst/>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b="0" dirty="0">
                <a:solidFill>
                  <a:schemeClr val="accent2">
                    <a:lumMod val="75000"/>
                  </a:schemeClr>
                </a:solidFill>
                <a:effectLst/>
                <a:latin typeface="Courier New" panose="02070309020205020404" pitchFamily="49" charset="0"/>
              </a:rPr>
              <a:t>8-bit RGB image</a:t>
            </a:r>
          </a:p>
        </p:txBody>
      </p:sp>
      <p:pic>
        <p:nvPicPr>
          <p:cNvPr id="12290" name="Picture 2">
            <a:extLst>
              <a:ext uri="{FF2B5EF4-FFF2-40B4-BE49-F238E27FC236}">
                <a16:creationId xmlns:a16="http://schemas.microsoft.com/office/drawing/2014/main" id="{2DBF5CE6-92E0-D78F-D56B-300291FD2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660" y="1904498"/>
            <a:ext cx="5438775" cy="3609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DF18F5F-1463-2653-FAA3-05E4A49833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24" y="1904497"/>
            <a:ext cx="5438775" cy="3609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C08038-0A07-16F4-1906-5824AD351709}"/>
              </a:ext>
            </a:extLst>
          </p:cNvPr>
          <p:cNvSpPr txBox="1"/>
          <p:nvPr/>
        </p:nvSpPr>
        <p:spPr>
          <a:xfrm>
            <a:off x="2892083" y="5468494"/>
            <a:ext cx="131286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Input Image</a:t>
            </a:r>
          </a:p>
        </p:txBody>
      </p:sp>
      <p:sp>
        <p:nvSpPr>
          <p:cNvPr id="7" name="TextBox 6">
            <a:extLst>
              <a:ext uri="{FF2B5EF4-FFF2-40B4-BE49-F238E27FC236}">
                <a16:creationId xmlns:a16="http://schemas.microsoft.com/office/drawing/2014/main" id="{23B26988-60C7-D061-631D-C2B78A3A9BCD}"/>
              </a:ext>
            </a:extLst>
          </p:cNvPr>
          <p:cNvSpPr txBox="1"/>
          <p:nvPr/>
        </p:nvSpPr>
        <p:spPr>
          <a:xfrm>
            <a:off x="8734481" y="5468494"/>
            <a:ext cx="153728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Output Image</a:t>
            </a:r>
          </a:p>
        </p:txBody>
      </p:sp>
    </p:spTree>
    <p:extLst>
      <p:ext uri="{BB962C8B-B14F-4D97-AF65-F5344CB8AC3E}">
        <p14:creationId xmlns:p14="http://schemas.microsoft.com/office/powerpoint/2010/main" val="718597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4E864-5253-02C3-5B9D-1978B6845C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01ACC5-7FE2-DF94-B6FB-3EA8EBF0A1D8}"/>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Gama Correction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16B9BD47-9D39-ACF5-B193-4A42358C0A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E4E51388-D915-6722-3631-AA69A6B9E0F2}"/>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E158ACC-373A-8438-0E85-11DA5BFFC666}"/>
              </a:ext>
            </a:extLst>
          </p:cNvPr>
          <p:cNvSpPr txBox="1"/>
          <p:nvPr/>
        </p:nvSpPr>
        <p:spPr>
          <a:xfrm>
            <a:off x="417023" y="1073714"/>
            <a:ext cx="10177086" cy="646331"/>
          </a:xfrm>
          <a:prstGeom prst="rect">
            <a:avLst/>
          </a:prstGeom>
          <a:noFill/>
        </p:spPr>
        <p:txBody>
          <a:bodyPr wrap="square" rtlCol="0">
            <a:spAutoFit/>
          </a:bodyPr>
          <a:lstStyle/>
          <a:p>
            <a:pPr marL="342900" indent="-342900">
              <a:buFont typeface="Wingdings" panose="05000000000000000000" pitchFamily="2" charset="2"/>
              <a:buChar char="l"/>
            </a:pPr>
            <a:r>
              <a:rPr lang="en-US" sz="1800" dirty="0">
                <a:effectLst/>
                <a:latin typeface="Calibri" panose="020F0502020204030204" pitchFamily="34" charset="0"/>
              </a:rPr>
              <a:t>Gamma correction is the process of </a:t>
            </a:r>
            <a:r>
              <a:rPr lang="en-US" sz="1800" b="1" dirty="0">
                <a:effectLst/>
                <a:latin typeface="Calibri" panose="020F0502020204030204" pitchFamily="34" charset="0"/>
              </a:rPr>
              <a:t>adjusting the brightness and contrast</a:t>
            </a:r>
            <a:r>
              <a:rPr lang="en-US" sz="1800" dirty="0">
                <a:effectLst/>
                <a:latin typeface="Calibri" panose="020F0502020204030204" pitchFamily="34" charset="0"/>
              </a:rPr>
              <a:t> of an image using a nonlinear curve.</a:t>
            </a:r>
          </a:p>
        </p:txBody>
      </p:sp>
      <p:pic>
        <p:nvPicPr>
          <p:cNvPr id="8194" name="Picture 2">
            <a:extLst>
              <a:ext uri="{FF2B5EF4-FFF2-40B4-BE49-F238E27FC236}">
                <a16:creationId xmlns:a16="http://schemas.microsoft.com/office/drawing/2014/main" id="{D3A9BA9D-BCBE-8836-BE11-4600B20A44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58" t="9159" r="6152" b="10976"/>
          <a:stretch/>
        </p:blipFill>
        <p:spPr bwMode="auto">
          <a:xfrm>
            <a:off x="3320472" y="1975366"/>
            <a:ext cx="5551056" cy="367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829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C1D5E-1F4F-6743-8881-49B7D8A4F27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95BC9F-572D-A5D3-439C-A09780BC94B7}"/>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Gama Correction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AF6BF48F-A039-59B7-2871-05DC0F5AD2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E61BDEB9-B76D-8E25-4B1E-C4CE31282B60}"/>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F77A0B2-3288-11FF-BA3D-40C77644B5A8}"/>
              </a:ext>
            </a:extLst>
          </p:cNvPr>
          <p:cNvSpPr txBox="1"/>
          <p:nvPr/>
        </p:nvSpPr>
        <p:spPr>
          <a:xfrm>
            <a:off x="417023" y="1073714"/>
            <a:ext cx="10177086" cy="646331"/>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b="0" dirty="0">
                <a:solidFill>
                  <a:schemeClr val="accent2">
                    <a:lumMod val="75000"/>
                  </a:schemeClr>
                </a:solidFill>
                <a:effectLst/>
                <a:latin typeface="Courier New" panose="02070309020205020404" pitchFamily="49" charset="0"/>
              </a:rPr>
              <a:t>8-bit RGB image (RGB image right after </a:t>
            </a:r>
            <a:r>
              <a:rPr lang="en-US" b="0" dirty="0" err="1">
                <a:solidFill>
                  <a:schemeClr val="accent2">
                    <a:lumMod val="75000"/>
                  </a:schemeClr>
                </a:solidFill>
                <a:effectLst/>
                <a:latin typeface="Courier New" panose="02070309020205020404" pitchFamily="49" charset="0"/>
              </a:rPr>
              <a:t>demosaicing</a:t>
            </a:r>
            <a:r>
              <a:rPr lang="en-US" b="0" dirty="0">
                <a:solidFill>
                  <a:schemeClr val="accent2">
                    <a:lumMod val="75000"/>
                  </a:schemeClr>
                </a:solidFill>
                <a:effectLst/>
                <a:latin typeface="Courier New" panose="02070309020205020404" pitchFamily="49" charset="0"/>
              </a:rPr>
              <a:t>)</a:t>
            </a:r>
            <a:endParaRPr lang="en-US" sz="1800" dirty="0">
              <a:solidFill>
                <a:schemeClr val="accent2">
                  <a:lumMod val="75000"/>
                </a:schemeClr>
              </a:solidFill>
              <a:effectLst/>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b="0" dirty="0">
                <a:solidFill>
                  <a:schemeClr val="accent2">
                    <a:lumMod val="75000"/>
                  </a:schemeClr>
                </a:solidFill>
                <a:effectLst/>
                <a:latin typeface="Courier New" panose="02070309020205020404" pitchFamily="49" charset="0"/>
              </a:rPr>
              <a:t>RGB image after gamma correction</a:t>
            </a:r>
          </a:p>
        </p:txBody>
      </p:sp>
      <p:pic>
        <p:nvPicPr>
          <p:cNvPr id="8196" name="Picture 4">
            <a:extLst>
              <a:ext uri="{FF2B5EF4-FFF2-40B4-BE49-F238E27FC236}">
                <a16:creationId xmlns:a16="http://schemas.microsoft.com/office/drawing/2014/main" id="{0851A4EA-F418-8316-A693-DAE77FE8C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213" y="1972743"/>
            <a:ext cx="5438775" cy="3609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1FFA532-41D7-2ED8-0959-15933E1137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065" y="1972742"/>
            <a:ext cx="5438775" cy="3609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745002-C621-A8BB-5DF0-098884034C0A}"/>
              </a:ext>
            </a:extLst>
          </p:cNvPr>
          <p:cNvSpPr txBox="1"/>
          <p:nvPr/>
        </p:nvSpPr>
        <p:spPr>
          <a:xfrm>
            <a:off x="2984445" y="5582717"/>
            <a:ext cx="131286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Input Image</a:t>
            </a:r>
          </a:p>
        </p:txBody>
      </p:sp>
      <p:sp>
        <p:nvSpPr>
          <p:cNvPr id="7" name="TextBox 6">
            <a:extLst>
              <a:ext uri="{FF2B5EF4-FFF2-40B4-BE49-F238E27FC236}">
                <a16:creationId xmlns:a16="http://schemas.microsoft.com/office/drawing/2014/main" id="{FC45D1F5-FC83-12D8-B6F2-818F50204BC8}"/>
              </a:ext>
            </a:extLst>
          </p:cNvPr>
          <p:cNvSpPr txBox="1"/>
          <p:nvPr/>
        </p:nvSpPr>
        <p:spPr>
          <a:xfrm>
            <a:off x="8919206" y="5568198"/>
            <a:ext cx="153728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Output Image</a:t>
            </a:r>
          </a:p>
        </p:txBody>
      </p:sp>
    </p:spTree>
    <p:extLst>
      <p:ext uri="{BB962C8B-B14F-4D97-AF65-F5344CB8AC3E}">
        <p14:creationId xmlns:p14="http://schemas.microsoft.com/office/powerpoint/2010/main" val="1964395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2A491-CB9C-DC19-E5BB-A3E85733AC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F0946A-128B-0F11-0E28-301F2C6FC572}"/>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Color Space Conversion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5E0CDB96-E500-DA50-5EB8-689410AB8C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4" name="TextBox 3">
            <a:extLst>
              <a:ext uri="{FF2B5EF4-FFF2-40B4-BE49-F238E27FC236}">
                <a16:creationId xmlns:a16="http://schemas.microsoft.com/office/drawing/2014/main" id="{7CC6E2CB-487E-02CD-6707-6FC6A6B2549A}"/>
              </a:ext>
            </a:extLst>
          </p:cNvPr>
          <p:cNvSpPr txBox="1"/>
          <p:nvPr/>
        </p:nvSpPr>
        <p:spPr>
          <a:xfrm>
            <a:off x="417023" y="1073714"/>
            <a:ext cx="10177086" cy="646331"/>
          </a:xfrm>
          <a:prstGeom prst="rect">
            <a:avLst/>
          </a:prstGeom>
          <a:noFill/>
        </p:spPr>
        <p:txBody>
          <a:bodyPr wrap="square" rtlCol="0">
            <a:spAutoFit/>
          </a:bodyPr>
          <a:lstStyle/>
          <a:p>
            <a:pPr marL="342900" indent="-342900">
              <a:buFont typeface="Wingdings" panose="05000000000000000000" pitchFamily="2" charset="2"/>
              <a:buChar char="l"/>
            </a:pPr>
            <a:r>
              <a:rPr lang="en-US" sz="1800" dirty="0">
                <a:effectLst/>
                <a:latin typeface="Calibri" panose="020F0502020204030204" pitchFamily="34" charset="0"/>
              </a:rPr>
              <a:t>Color space conversion transforms image data from one color representation (color space) to another.</a:t>
            </a:r>
          </a:p>
          <a:p>
            <a:pPr marL="342900" indent="-342900">
              <a:buFont typeface="Wingdings" panose="05000000000000000000" pitchFamily="2" charset="2"/>
              <a:buChar char="l"/>
            </a:pPr>
            <a:r>
              <a:rPr lang="en-US" dirty="0">
                <a:latin typeface="Calibri" panose="020F0502020204030204" pitchFamily="34" charset="0"/>
              </a:rPr>
              <a:t>Why we need to convert RGB to YUV?</a:t>
            </a:r>
            <a:endParaRPr lang="en-US" sz="1800" dirty="0">
              <a:effectLst/>
              <a:latin typeface="Calibri" panose="020F0502020204030204" pitchFamily="34" charset="0"/>
            </a:endParaRPr>
          </a:p>
        </p:txBody>
      </p:sp>
      <p:graphicFrame>
        <p:nvGraphicFramePr>
          <p:cNvPr id="6" name="Table 5">
            <a:extLst>
              <a:ext uri="{FF2B5EF4-FFF2-40B4-BE49-F238E27FC236}">
                <a16:creationId xmlns:a16="http://schemas.microsoft.com/office/drawing/2014/main" id="{87B950BC-3BA6-8CC4-CF2F-C3205189D283}"/>
              </a:ext>
            </a:extLst>
          </p:cNvPr>
          <p:cNvGraphicFramePr>
            <a:graphicFrameLocks noGrp="1"/>
          </p:cNvGraphicFramePr>
          <p:nvPr>
            <p:extLst>
              <p:ext uri="{D42A27DB-BD31-4B8C-83A1-F6EECF244321}">
                <p14:modId xmlns:p14="http://schemas.microsoft.com/office/powerpoint/2010/main" val="3407984136"/>
              </p:ext>
            </p:extLst>
          </p:nvPr>
        </p:nvGraphicFramePr>
        <p:xfrm>
          <a:off x="718437" y="1762538"/>
          <a:ext cx="9875672" cy="4966155"/>
        </p:xfrm>
        <a:graphic>
          <a:graphicData uri="http://schemas.openxmlformats.org/drawingml/2006/table">
            <a:tbl>
              <a:tblPr/>
              <a:tblGrid>
                <a:gridCol w="2087418">
                  <a:extLst>
                    <a:ext uri="{9D8B030D-6E8A-4147-A177-3AD203B41FA5}">
                      <a16:colId xmlns:a16="http://schemas.microsoft.com/office/drawing/2014/main" val="2686923003"/>
                    </a:ext>
                  </a:extLst>
                </a:gridCol>
                <a:gridCol w="3583709">
                  <a:extLst>
                    <a:ext uri="{9D8B030D-6E8A-4147-A177-3AD203B41FA5}">
                      <a16:colId xmlns:a16="http://schemas.microsoft.com/office/drawing/2014/main" val="1136672282"/>
                    </a:ext>
                  </a:extLst>
                </a:gridCol>
                <a:gridCol w="4204545">
                  <a:extLst>
                    <a:ext uri="{9D8B030D-6E8A-4147-A177-3AD203B41FA5}">
                      <a16:colId xmlns:a16="http://schemas.microsoft.com/office/drawing/2014/main" val="1968907944"/>
                    </a:ext>
                  </a:extLst>
                </a:gridCol>
              </a:tblGrid>
              <a:tr h="264861">
                <a:tc>
                  <a:txBody>
                    <a:bodyPr/>
                    <a:lstStyle/>
                    <a:p>
                      <a:r>
                        <a:rPr lang="en-US" sz="1300" dirty="0">
                          <a:ln>
                            <a:noFill/>
                          </a:ln>
                          <a:solidFill>
                            <a:schemeClr val="tx1"/>
                          </a:solidFill>
                        </a:rPr>
                        <a:t>Feature</a:t>
                      </a:r>
                    </a:p>
                  </a:txBody>
                  <a:tcPr marL="66216" marR="66216" marT="33108" marB="33108" anchor="ctr">
                    <a:lnL>
                      <a:noFill/>
                    </a:lnL>
                    <a:lnR>
                      <a:noFill/>
                    </a:lnR>
                    <a:lnT>
                      <a:noFill/>
                    </a:lnT>
                    <a:lnB>
                      <a:noFill/>
                    </a:lnB>
                    <a:noFill/>
                  </a:tcPr>
                </a:tc>
                <a:tc>
                  <a:txBody>
                    <a:bodyPr/>
                    <a:lstStyle/>
                    <a:p>
                      <a:r>
                        <a:rPr lang="en-US" sz="1300" b="1">
                          <a:ln>
                            <a:noFill/>
                          </a:ln>
                          <a:solidFill>
                            <a:schemeClr val="tx1"/>
                          </a:solidFill>
                        </a:rPr>
                        <a:t>RGB</a:t>
                      </a:r>
                      <a:endParaRPr lang="en-US" sz="1300">
                        <a:ln>
                          <a:noFill/>
                        </a:ln>
                        <a:solidFill>
                          <a:schemeClr val="tx1"/>
                        </a:solidFill>
                      </a:endParaRPr>
                    </a:p>
                  </a:txBody>
                  <a:tcPr marL="66216" marR="66216" marT="33108" marB="33108" anchor="ctr">
                    <a:lnL>
                      <a:noFill/>
                    </a:lnL>
                    <a:lnR>
                      <a:noFill/>
                    </a:lnR>
                    <a:lnT>
                      <a:noFill/>
                    </a:lnT>
                    <a:lnB>
                      <a:noFill/>
                    </a:lnB>
                    <a:noFill/>
                  </a:tcPr>
                </a:tc>
                <a:tc>
                  <a:txBody>
                    <a:bodyPr/>
                    <a:lstStyle/>
                    <a:p>
                      <a:r>
                        <a:rPr lang="en-US" sz="1300" b="1">
                          <a:ln>
                            <a:noFill/>
                          </a:ln>
                          <a:solidFill>
                            <a:schemeClr val="tx1"/>
                          </a:solidFill>
                        </a:rPr>
                        <a:t>YUV / YCbCr</a:t>
                      </a:r>
                      <a:endParaRPr lang="en-US" sz="1300">
                        <a:ln>
                          <a:noFill/>
                        </a:ln>
                        <a:solidFill>
                          <a:schemeClr val="tx1"/>
                        </a:solidFill>
                      </a:endParaRPr>
                    </a:p>
                  </a:txBody>
                  <a:tcPr marL="66216" marR="66216" marT="33108" marB="33108" anchor="ctr">
                    <a:lnL>
                      <a:noFill/>
                    </a:lnL>
                    <a:lnR>
                      <a:noFill/>
                    </a:lnR>
                    <a:lnT>
                      <a:noFill/>
                    </a:lnT>
                    <a:lnB>
                      <a:noFill/>
                    </a:lnB>
                    <a:noFill/>
                  </a:tcPr>
                </a:tc>
                <a:extLst>
                  <a:ext uri="{0D108BD9-81ED-4DB2-BD59-A6C34878D82A}">
                    <a16:rowId xmlns:a16="http://schemas.microsoft.com/office/drawing/2014/main" val="4045177186"/>
                  </a:ext>
                </a:extLst>
              </a:tr>
              <a:tr h="463508">
                <a:tc>
                  <a:txBody>
                    <a:bodyPr/>
                    <a:lstStyle/>
                    <a:p>
                      <a:r>
                        <a:rPr lang="en-US" sz="1300" b="1" dirty="0">
                          <a:ln>
                            <a:noFill/>
                          </a:ln>
                          <a:solidFill>
                            <a:schemeClr val="tx1"/>
                          </a:solidFill>
                        </a:rPr>
                        <a:t>Definition</a:t>
                      </a:r>
                      <a:endParaRPr lang="en-US" sz="1300" dirty="0">
                        <a:ln>
                          <a:noFill/>
                        </a:ln>
                        <a:solidFill>
                          <a:schemeClr val="tx1"/>
                        </a:solidFill>
                      </a:endParaRP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Red, Green, Blue — primary colors</a:t>
                      </a:r>
                    </a:p>
                  </a:txBody>
                  <a:tcPr marL="66216" marR="66216" marT="33108" marB="33108" anchor="ctr">
                    <a:lnL>
                      <a:noFill/>
                    </a:lnL>
                    <a:lnR>
                      <a:noFill/>
                    </a:lnR>
                    <a:lnT>
                      <a:noFill/>
                    </a:lnT>
                    <a:lnB>
                      <a:noFill/>
                    </a:lnB>
                    <a:noFill/>
                  </a:tcPr>
                </a:tc>
                <a:tc>
                  <a:txBody>
                    <a:bodyPr/>
                    <a:lstStyle/>
                    <a:p>
                      <a:r>
                        <a:rPr lang="es-ES" sz="1300" dirty="0">
                          <a:ln>
                            <a:noFill/>
                          </a:ln>
                          <a:solidFill>
                            <a:schemeClr val="tx1"/>
                          </a:solidFill>
                        </a:rPr>
                        <a:t>Y = Luma (</a:t>
                      </a:r>
                      <a:r>
                        <a:rPr lang="es-ES" sz="1300" dirty="0" err="1">
                          <a:ln>
                            <a:noFill/>
                          </a:ln>
                          <a:solidFill>
                            <a:schemeClr val="tx1"/>
                          </a:solidFill>
                        </a:rPr>
                        <a:t>brightness</a:t>
                      </a:r>
                      <a:r>
                        <a:rPr lang="es-ES" sz="1300" dirty="0">
                          <a:ln>
                            <a:noFill/>
                          </a:ln>
                          <a:solidFill>
                            <a:schemeClr val="tx1"/>
                          </a:solidFill>
                        </a:rPr>
                        <a:t>), U &amp; V = </a:t>
                      </a:r>
                      <a:r>
                        <a:rPr lang="es-ES" sz="1300" dirty="0" err="1">
                          <a:ln>
                            <a:noFill/>
                          </a:ln>
                          <a:solidFill>
                            <a:schemeClr val="tx1"/>
                          </a:solidFill>
                        </a:rPr>
                        <a:t>chroma</a:t>
                      </a:r>
                      <a:r>
                        <a:rPr lang="es-ES" sz="1300" dirty="0">
                          <a:ln>
                            <a:noFill/>
                          </a:ln>
                          <a:solidFill>
                            <a:schemeClr val="tx1"/>
                          </a:solidFill>
                        </a:rPr>
                        <a:t> (color)</a:t>
                      </a:r>
                    </a:p>
                  </a:txBody>
                  <a:tcPr marL="66216" marR="66216" marT="33108" marB="33108" anchor="ctr">
                    <a:lnL>
                      <a:noFill/>
                    </a:lnL>
                    <a:lnR>
                      <a:noFill/>
                    </a:lnR>
                    <a:lnT>
                      <a:noFill/>
                    </a:lnT>
                    <a:lnB>
                      <a:noFill/>
                    </a:lnB>
                    <a:noFill/>
                  </a:tcPr>
                </a:tc>
                <a:extLst>
                  <a:ext uri="{0D108BD9-81ED-4DB2-BD59-A6C34878D82A}">
                    <a16:rowId xmlns:a16="http://schemas.microsoft.com/office/drawing/2014/main" val="463287509"/>
                  </a:ext>
                </a:extLst>
              </a:tr>
              <a:tr h="463508">
                <a:tc>
                  <a:txBody>
                    <a:bodyPr/>
                    <a:lstStyle/>
                    <a:p>
                      <a:r>
                        <a:rPr lang="en-US" sz="1300" b="1">
                          <a:ln>
                            <a:noFill/>
                          </a:ln>
                          <a:solidFill>
                            <a:schemeClr val="tx1"/>
                          </a:solidFill>
                        </a:rPr>
                        <a:t>Storage</a:t>
                      </a:r>
                      <a:endParaRPr lang="en-US" sz="1300">
                        <a:ln>
                          <a:noFill/>
                        </a:ln>
                        <a:solidFill>
                          <a:schemeClr val="tx1"/>
                        </a:solidFill>
                      </a:endParaRP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Full color at each pixel (3 channels)</a:t>
                      </a: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Luma at each pixel, chroma often subsampled</a:t>
                      </a:r>
                    </a:p>
                  </a:txBody>
                  <a:tcPr marL="66216" marR="66216" marT="33108" marB="33108" anchor="ctr">
                    <a:lnL>
                      <a:noFill/>
                    </a:lnL>
                    <a:lnR>
                      <a:noFill/>
                    </a:lnR>
                    <a:lnT>
                      <a:noFill/>
                    </a:lnT>
                    <a:lnB>
                      <a:noFill/>
                    </a:lnB>
                    <a:noFill/>
                  </a:tcPr>
                </a:tc>
                <a:extLst>
                  <a:ext uri="{0D108BD9-81ED-4DB2-BD59-A6C34878D82A}">
                    <a16:rowId xmlns:a16="http://schemas.microsoft.com/office/drawing/2014/main" val="1540416362"/>
                  </a:ext>
                </a:extLst>
              </a:tr>
              <a:tr h="463508">
                <a:tc>
                  <a:txBody>
                    <a:bodyPr/>
                    <a:lstStyle/>
                    <a:p>
                      <a:r>
                        <a:rPr lang="en-US" sz="1300" b="1" dirty="0">
                          <a:ln>
                            <a:noFill/>
                          </a:ln>
                          <a:solidFill>
                            <a:schemeClr val="tx1"/>
                          </a:solidFill>
                        </a:rPr>
                        <a:t>Data Width</a:t>
                      </a:r>
                      <a:endParaRPr lang="en-US" sz="1300" dirty="0">
                        <a:ln>
                          <a:noFill/>
                        </a:ln>
                        <a:solidFill>
                          <a:schemeClr val="tx1"/>
                        </a:solidFill>
                      </a:endParaRPr>
                    </a:p>
                  </a:txBody>
                  <a:tcPr marL="66216" marR="66216" marT="33108" marB="33108" anchor="ctr">
                    <a:lnL>
                      <a:noFill/>
                    </a:lnL>
                    <a:lnR>
                      <a:noFill/>
                    </a:lnR>
                    <a:lnT>
                      <a:noFill/>
                    </a:lnT>
                    <a:lnB>
                      <a:noFill/>
                    </a:lnB>
                    <a:noFill/>
                  </a:tcPr>
                </a:tc>
                <a:tc>
                  <a:txBody>
                    <a:bodyPr/>
                    <a:lstStyle/>
                    <a:p>
                      <a:r>
                        <a:rPr lang="de-DE" sz="1300">
                          <a:ln>
                            <a:noFill/>
                          </a:ln>
                          <a:solidFill>
                            <a:schemeClr val="tx1"/>
                          </a:solidFill>
                        </a:rPr>
                        <a:t>24 bits per pixel (8 bits x 3)</a:t>
                      </a: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16 bits (YUV 4:2:2) or 12 bits (YUV 4:2:0)</a:t>
                      </a:r>
                    </a:p>
                  </a:txBody>
                  <a:tcPr marL="66216" marR="66216" marT="33108" marB="33108" anchor="ctr">
                    <a:lnL>
                      <a:noFill/>
                    </a:lnL>
                    <a:lnR>
                      <a:noFill/>
                    </a:lnR>
                    <a:lnT>
                      <a:noFill/>
                    </a:lnT>
                    <a:lnB>
                      <a:noFill/>
                    </a:lnB>
                    <a:noFill/>
                  </a:tcPr>
                </a:tc>
                <a:extLst>
                  <a:ext uri="{0D108BD9-81ED-4DB2-BD59-A6C34878D82A}">
                    <a16:rowId xmlns:a16="http://schemas.microsoft.com/office/drawing/2014/main" val="424346606"/>
                  </a:ext>
                </a:extLst>
              </a:tr>
              <a:tr h="463508">
                <a:tc>
                  <a:txBody>
                    <a:bodyPr/>
                    <a:lstStyle/>
                    <a:p>
                      <a:r>
                        <a:rPr lang="en-US" sz="1300" b="1">
                          <a:ln>
                            <a:noFill/>
                          </a:ln>
                          <a:solidFill>
                            <a:schemeClr val="tx1"/>
                          </a:solidFill>
                        </a:rPr>
                        <a:t>Color Fidelity</a:t>
                      </a:r>
                      <a:endParaRPr lang="en-US" sz="1300">
                        <a:ln>
                          <a:noFill/>
                        </a:ln>
                        <a:solidFill>
                          <a:schemeClr val="tx1"/>
                        </a:solidFill>
                      </a:endParaRP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High — full color info per pixel</a:t>
                      </a: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Lower chroma fidelity (depends on subsampling)</a:t>
                      </a:r>
                    </a:p>
                  </a:txBody>
                  <a:tcPr marL="66216" marR="66216" marT="33108" marB="33108" anchor="ctr">
                    <a:lnL>
                      <a:noFill/>
                    </a:lnL>
                    <a:lnR>
                      <a:noFill/>
                    </a:lnR>
                    <a:lnT>
                      <a:noFill/>
                    </a:lnT>
                    <a:lnB>
                      <a:noFill/>
                    </a:lnB>
                    <a:noFill/>
                  </a:tcPr>
                </a:tc>
                <a:extLst>
                  <a:ext uri="{0D108BD9-81ED-4DB2-BD59-A6C34878D82A}">
                    <a16:rowId xmlns:a16="http://schemas.microsoft.com/office/drawing/2014/main" val="3624712215"/>
                  </a:ext>
                </a:extLst>
              </a:tr>
              <a:tr h="463508">
                <a:tc>
                  <a:txBody>
                    <a:bodyPr/>
                    <a:lstStyle/>
                    <a:p>
                      <a:r>
                        <a:rPr lang="en-US" sz="1300" b="1">
                          <a:ln>
                            <a:noFill/>
                          </a:ln>
                          <a:solidFill>
                            <a:schemeClr val="tx1"/>
                          </a:solidFill>
                        </a:rPr>
                        <a:t>Bandwidth</a:t>
                      </a:r>
                      <a:endParaRPr lang="en-US" sz="1300">
                        <a:ln>
                          <a:noFill/>
                        </a:ln>
                        <a:solidFill>
                          <a:schemeClr val="tx1"/>
                        </a:solidFill>
                      </a:endParaRP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High</a:t>
                      </a: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Lower (optimized for compression and transmission)</a:t>
                      </a:r>
                    </a:p>
                  </a:txBody>
                  <a:tcPr marL="66216" marR="66216" marT="33108" marB="33108" anchor="ctr">
                    <a:lnL>
                      <a:noFill/>
                    </a:lnL>
                    <a:lnR>
                      <a:noFill/>
                    </a:lnR>
                    <a:lnT>
                      <a:noFill/>
                    </a:lnT>
                    <a:lnB>
                      <a:noFill/>
                    </a:lnB>
                    <a:noFill/>
                  </a:tcPr>
                </a:tc>
                <a:extLst>
                  <a:ext uri="{0D108BD9-81ED-4DB2-BD59-A6C34878D82A}">
                    <a16:rowId xmlns:a16="http://schemas.microsoft.com/office/drawing/2014/main" val="2547389243"/>
                  </a:ext>
                </a:extLst>
              </a:tr>
              <a:tr h="463508">
                <a:tc>
                  <a:txBody>
                    <a:bodyPr/>
                    <a:lstStyle/>
                    <a:p>
                      <a:r>
                        <a:rPr lang="en-US" sz="1300" b="1">
                          <a:ln>
                            <a:noFill/>
                          </a:ln>
                          <a:solidFill>
                            <a:schemeClr val="tx1"/>
                          </a:solidFill>
                        </a:rPr>
                        <a:t>Perceptual Efficiency</a:t>
                      </a:r>
                      <a:endParaRPr lang="en-US" sz="1300">
                        <a:ln>
                          <a:noFill/>
                        </a:ln>
                        <a:solidFill>
                          <a:schemeClr val="tx1"/>
                        </a:solidFill>
                      </a:endParaRP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Poor — treats R, G, B equally</a:t>
                      </a: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Better — uses how humans perceive color</a:t>
                      </a:r>
                    </a:p>
                  </a:txBody>
                  <a:tcPr marL="66216" marR="66216" marT="33108" marB="33108" anchor="ctr">
                    <a:lnL>
                      <a:noFill/>
                    </a:lnL>
                    <a:lnR>
                      <a:noFill/>
                    </a:lnR>
                    <a:lnT>
                      <a:noFill/>
                    </a:lnT>
                    <a:lnB>
                      <a:noFill/>
                    </a:lnB>
                    <a:noFill/>
                  </a:tcPr>
                </a:tc>
                <a:extLst>
                  <a:ext uri="{0D108BD9-81ED-4DB2-BD59-A6C34878D82A}">
                    <a16:rowId xmlns:a16="http://schemas.microsoft.com/office/drawing/2014/main" val="3499069468"/>
                  </a:ext>
                </a:extLst>
              </a:tr>
              <a:tr h="264861">
                <a:tc>
                  <a:txBody>
                    <a:bodyPr/>
                    <a:lstStyle/>
                    <a:p>
                      <a:r>
                        <a:rPr lang="en-US" sz="1300" b="1">
                          <a:ln>
                            <a:noFill/>
                          </a:ln>
                          <a:solidFill>
                            <a:schemeClr val="tx1"/>
                          </a:solidFill>
                        </a:rPr>
                        <a:t>Subsampling?</a:t>
                      </a:r>
                      <a:endParaRPr lang="en-US" sz="1300">
                        <a:ln>
                          <a:noFill/>
                        </a:ln>
                        <a:solidFill>
                          <a:schemeClr val="tx1"/>
                        </a:solidFill>
                      </a:endParaRP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 No</a:t>
                      </a:r>
                    </a:p>
                  </a:txBody>
                  <a:tcPr marL="66216" marR="66216" marT="33108" marB="33108" anchor="ctr">
                    <a:lnL>
                      <a:noFill/>
                    </a:lnL>
                    <a:lnR>
                      <a:noFill/>
                    </a:lnR>
                    <a:lnT>
                      <a:noFill/>
                    </a:lnT>
                    <a:lnB>
                      <a:noFill/>
                    </a:lnB>
                    <a:noFill/>
                  </a:tcPr>
                </a:tc>
                <a:tc>
                  <a:txBody>
                    <a:bodyPr/>
                    <a:lstStyle/>
                    <a:p>
                      <a:r>
                        <a:rPr lang="en-US" sz="1300">
                          <a:ln>
                            <a:noFill/>
                          </a:ln>
                          <a:solidFill>
                            <a:schemeClr val="tx1"/>
                          </a:solidFill>
                        </a:rPr>
                        <a:t>✅ Yes (e.g., 4:2:2, 4:2:0)</a:t>
                      </a:r>
                    </a:p>
                  </a:txBody>
                  <a:tcPr marL="66216" marR="66216" marT="33108" marB="33108" anchor="ctr">
                    <a:lnL>
                      <a:noFill/>
                    </a:lnL>
                    <a:lnR>
                      <a:noFill/>
                    </a:lnR>
                    <a:lnT>
                      <a:noFill/>
                    </a:lnT>
                    <a:lnB>
                      <a:noFill/>
                    </a:lnB>
                    <a:noFill/>
                  </a:tcPr>
                </a:tc>
                <a:extLst>
                  <a:ext uri="{0D108BD9-81ED-4DB2-BD59-A6C34878D82A}">
                    <a16:rowId xmlns:a16="http://schemas.microsoft.com/office/drawing/2014/main" val="1579085416"/>
                  </a:ext>
                </a:extLst>
              </a:tr>
              <a:tr h="264861">
                <a:tc>
                  <a:txBody>
                    <a:bodyPr/>
                    <a:lstStyle/>
                    <a:p>
                      <a:r>
                        <a:rPr lang="en-US" sz="1300" b="1">
                          <a:ln>
                            <a:noFill/>
                          </a:ln>
                          <a:solidFill>
                            <a:schemeClr val="tx1"/>
                          </a:solidFill>
                        </a:rPr>
                        <a:t>Editable Channels</a:t>
                      </a:r>
                      <a:endParaRPr lang="en-US" sz="1300">
                        <a:ln>
                          <a:noFill/>
                        </a:ln>
                        <a:solidFill>
                          <a:schemeClr val="tx1"/>
                        </a:solidFill>
                      </a:endParaRP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R, G, B independently</a:t>
                      </a:r>
                    </a:p>
                  </a:txBody>
                  <a:tcPr marL="66216" marR="66216" marT="33108" marB="33108" anchor="ctr">
                    <a:lnL>
                      <a:noFill/>
                    </a:lnL>
                    <a:lnR>
                      <a:noFill/>
                    </a:lnR>
                    <a:lnT>
                      <a:noFill/>
                    </a:lnT>
                    <a:lnB>
                      <a:noFill/>
                    </a:lnB>
                    <a:noFill/>
                  </a:tcPr>
                </a:tc>
                <a:tc>
                  <a:txBody>
                    <a:bodyPr/>
                    <a:lstStyle/>
                    <a:p>
                      <a:r>
                        <a:rPr lang="en-US" sz="1300">
                          <a:ln>
                            <a:noFill/>
                          </a:ln>
                          <a:solidFill>
                            <a:schemeClr val="tx1"/>
                          </a:solidFill>
                        </a:rPr>
                        <a:t>Y for brightness, UV for color</a:t>
                      </a:r>
                    </a:p>
                  </a:txBody>
                  <a:tcPr marL="66216" marR="66216" marT="33108" marB="33108" anchor="ctr">
                    <a:lnL>
                      <a:noFill/>
                    </a:lnL>
                    <a:lnR>
                      <a:noFill/>
                    </a:lnR>
                    <a:lnT>
                      <a:noFill/>
                    </a:lnT>
                    <a:lnB>
                      <a:noFill/>
                    </a:lnB>
                    <a:noFill/>
                  </a:tcPr>
                </a:tc>
                <a:extLst>
                  <a:ext uri="{0D108BD9-81ED-4DB2-BD59-A6C34878D82A}">
                    <a16:rowId xmlns:a16="http://schemas.microsoft.com/office/drawing/2014/main" val="2705746432"/>
                  </a:ext>
                </a:extLst>
              </a:tr>
              <a:tr h="463508">
                <a:tc>
                  <a:txBody>
                    <a:bodyPr/>
                    <a:lstStyle/>
                    <a:p>
                      <a:r>
                        <a:rPr lang="en-US" sz="1300" b="1">
                          <a:ln>
                            <a:noFill/>
                          </a:ln>
                          <a:solidFill>
                            <a:schemeClr val="tx1"/>
                          </a:solidFill>
                        </a:rPr>
                        <a:t>Common in</a:t>
                      </a:r>
                      <a:endParaRPr lang="en-US" sz="1300">
                        <a:ln>
                          <a:noFill/>
                        </a:ln>
                        <a:solidFill>
                          <a:schemeClr val="tx1"/>
                        </a:solidFill>
                      </a:endParaRPr>
                    </a:p>
                  </a:txBody>
                  <a:tcPr marL="66216" marR="66216" marT="33108" marB="33108" anchor="ctr">
                    <a:lnL>
                      <a:noFill/>
                    </a:lnL>
                    <a:lnR>
                      <a:noFill/>
                    </a:lnR>
                    <a:lnT>
                      <a:noFill/>
                    </a:lnT>
                    <a:lnB>
                      <a:noFill/>
                    </a:lnB>
                    <a:noFill/>
                  </a:tcPr>
                </a:tc>
                <a:tc>
                  <a:txBody>
                    <a:bodyPr/>
                    <a:lstStyle/>
                    <a:p>
                      <a:r>
                        <a:rPr lang="en-US" sz="1300">
                          <a:ln>
                            <a:noFill/>
                          </a:ln>
                          <a:solidFill>
                            <a:schemeClr val="tx1"/>
                          </a:solidFill>
                        </a:rPr>
                        <a:t>Displays, graphics, sensors</a:t>
                      </a: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Video codecs, compression, broadcast</a:t>
                      </a:r>
                    </a:p>
                  </a:txBody>
                  <a:tcPr marL="66216" marR="66216" marT="33108" marB="33108" anchor="ctr">
                    <a:lnL>
                      <a:noFill/>
                    </a:lnL>
                    <a:lnR>
                      <a:noFill/>
                    </a:lnR>
                    <a:lnT>
                      <a:noFill/>
                    </a:lnT>
                    <a:lnB>
                      <a:noFill/>
                    </a:lnB>
                    <a:noFill/>
                  </a:tcPr>
                </a:tc>
                <a:extLst>
                  <a:ext uri="{0D108BD9-81ED-4DB2-BD59-A6C34878D82A}">
                    <a16:rowId xmlns:a16="http://schemas.microsoft.com/office/drawing/2014/main" val="3878470193"/>
                  </a:ext>
                </a:extLst>
              </a:tr>
              <a:tr h="463508">
                <a:tc>
                  <a:txBody>
                    <a:bodyPr/>
                    <a:lstStyle/>
                    <a:p>
                      <a:r>
                        <a:rPr lang="en-US" sz="1300" b="1">
                          <a:ln>
                            <a:noFill/>
                          </a:ln>
                          <a:solidFill>
                            <a:schemeClr val="tx1"/>
                          </a:solidFill>
                        </a:rPr>
                        <a:t>Supported by ISPs</a:t>
                      </a:r>
                      <a:endParaRPr lang="en-US" sz="1300">
                        <a:ln>
                          <a:noFill/>
                        </a:ln>
                        <a:solidFill>
                          <a:schemeClr val="tx1"/>
                        </a:solidFill>
                      </a:endParaRPr>
                    </a:p>
                  </a:txBody>
                  <a:tcPr marL="66216" marR="66216" marT="33108" marB="33108" anchor="ctr">
                    <a:lnL>
                      <a:noFill/>
                    </a:lnL>
                    <a:lnR>
                      <a:noFill/>
                    </a:lnR>
                    <a:lnT>
                      <a:noFill/>
                    </a:lnT>
                    <a:lnB>
                      <a:noFill/>
                    </a:lnB>
                    <a:noFill/>
                  </a:tcPr>
                </a:tc>
                <a:tc>
                  <a:txBody>
                    <a:bodyPr/>
                    <a:lstStyle/>
                    <a:p>
                      <a:r>
                        <a:rPr lang="en-US" sz="1300">
                          <a:ln>
                            <a:noFill/>
                          </a:ln>
                          <a:solidFill>
                            <a:schemeClr val="tx1"/>
                          </a:solidFill>
                        </a:rPr>
                        <a:t>Yes (for input and output)</a:t>
                      </a: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 Often output format (especially in video)</a:t>
                      </a:r>
                    </a:p>
                  </a:txBody>
                  <a:tcPr marL="66216" marR="66216" marT="33108" marB="33108" anchor="ctr">
                    <a:lnL>
                      <a:noFill/>
                    </a:lnL>
                    <a:lnR>
                      <a:noFill/>
                    </a:lnR>
                    <a:lnT>
                      <a:noFill/>
                    </a:lnT>
                    <a:lnB>
                      <a:noFill/>
                    </a:lnB>
                    <a:noFill/>
                  </a:tcPr>
                </a:tc>
                <a:extLst>
                  <a:ext uri="{0D108BD9-81ED-4DB2-BD59-A6C34878D82A}">
                    <a16:rowId xmlns:a16="http://schemas.microsoft.com/office/drawing/2014/main" val="727020084"/>
                  </a:ext>
                </a:extLst>
              </a:tr>
              <a:tr h="463508">
                <a:tc>
                  <a:txBody>
                    <a:bodyPr/>
                    <a:lstStyle/>
                    <a:p>
                      <a:r>
                        <a:rPr lang="en-US" sz="1300" b="1">
                          <a:ln>
                            <a:noFill/>
                          </a:ln>
                          <a:solidFill>
                            <a:schemeClr val="tx1"/>
                          </a:solidFill>
                        </a:rPr>
                        <a:t>Color Space</a:t>
                      </a:r>
                      <a:endParaRPr lang="en-US" sz="1300">
                        <a:ln>
                          <a:noFill/>
                        </a:ln>
                        <a:solidFill>
                          <a:schemeClr val="tx1"/>
                        </a:solidFill>
                      </a:endParaRPr>
                    </a:p>
                  </a:txBody>
                  <a:tcPr marL="66216" marR="66216" marT="33108" marB="33108" anchor="ctr">
                    <a:lnL>
                      <a:noFill/>
                    </a:lnL>
                    <a:lnR>
                      <a:noFill/>
                    </a:lnR>
                    <a:lnT>
                      <a:noFill/>
                    </a:lnT>
                    <a:lnB>
                      <a:noFill/>
                    </a:lnB>
                    <a:noFill/>
                  </a:tcPr>
                </a:tc>
                <a:tc>
                  <a:txBody>
                    <a:bodyPr/>
                    <a:lstStyle/>
                    <a:p>
                      <a:r>
                        <a:rPr lang="en-US" sz="1300">
                          <a:ln>
                            <a:noFill/>
                          </a:ln>
                          <a:solidFill>
                            <a:schemeClr val="tx1"/>
                          </a:solidFill>
                        </a:rPr>
                        <a:t>Additive color space</a:t>
                      </a:r>
                    </a:p>
                  </a:txBody>
                  <a:tcPr marL="66216" marR="66216" marT="33108" marB="33108" anchor="ctr">
                    <a:lnL>
                      <a:noFill/>
                    </a:lnL>
                    <a:lnR>
                      <a:noFill/>
                    </a:lnR>
                    <a:lnT>
                      <a:noFill/>
                    </a:lnT>
                    <a:lnB>
                      <a:noFill/>
                    </a:lnB>
                    <a:noFill/>
                  </a:tcPr>
                </a:tc>
                <a:tc>
                  <a:txBody>
                    <a:bodyPr/>
                    <a:lstStyle/>
                    <a:p>
                      <a:r>
                        <a:rPr lang="en-US" sz="1300" dirty="0">
                          <a:ln>
                            <a:noFill/>
                          </a:ln>
                          <a:solidFill>
                            <a:schemeClr val="tx1"/>
                          </a:solidFill>
                        </a:rPr>
                        <a:t>Luminance + chrominance model</a:t>
                      </a:r>
                    </a:p>
                  </a:txBody>
                  <a:tcPr marL="66216" marR="66216" marT="33108" marB="33108" anchor="ctr">
                    <a:lnL>
                      <a:noFill/>
                    </a:lnL>
                    <a:lnR>
                      <a:noFill/>
                    </a:lnR>
                    <a:lnT>
                      <a:noFill/>
                    </a:lnT>
                    <a:lnB>
                      <a:noFill/>
                    </a:lnB>
                    <a:noFill/>
                  </a:tcPr>
                </a:tc>
                <a:extLst>
                  <a:ext uri="{0D108BD9-81ED-4DB2-BD59-A6C34878D82A}">
                    <a16:rowId xmlns:a16="http://schemas.microsoft.com/office/drawing/2014/main" val="3026432334"/>
                  </a:ext>
                </a:extLst>
              </a:tr>
            </a:tbl>
          </a:graphicData>
        </a:graphic>
      </p:graphicFrame>
      <p:sp>
        <p:nvSpPr>
          <p:cNvPr id="8" name="Rectangle 7">
            <a:extLst>
              <a:ext uri="{FF2B5EF4-FFF2-40B4-BE49-F238E27FC236}">
                <a16:creationId xmlns:a16="http://schemas.microsoft.com/office/drawing/2014/main" id="{61E08D83-79BE-608F-BC03-ABFA46350D56}"/>
              </a:ext>
            </a:extLst>
          </p:cNvPr>
          <p:cNvSpPr/>
          <p:nvPr/>
        </p:nvSpPr>
        <p:spPr>
          <a:xfrm>
            <a:off x="2369745" y="2927929"/>
            <a:ext cx="7614765" cy="461819"/>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13209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A74C7A-FFBC-BAD9-3070-DDE41DB2AC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B70121-BDEC-1874-AD54-7684DBBA65DC}"/>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Color Space Conversion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CBDF8DD3-B3B7-AC10-765F-5D6603959D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02A8BBC5-0DB2-DFFF-6FCB-D31C368824E2}"/>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84441F-B0FB-4A05-7A39-2BA6B7FB4FD6}"/>
              </a:ext>
            </a:extLst>
          </p:cNvPr>
          <p:cNvSpPr txBox="1"/>
          <p:nvPr/>
        </p:nvSpPr>
        <p:spPr>
          <a:xfrm>
            <a:off x="417023" y="1073714"/>
            <a:ext cx="10177086" cy="369332"/>
          </a:xfrm>
          <a:prstGeom prst="rect">
            <a:avLst/>
          </a:prstGeom>
          <a:noFill/>
        </p:spPr>
        <p:txBody>
          <a:bodyPr wrap="square" rtlCol="0">
            <a:spAutoFit/>
          </a:bodyPr>
          <a:lstStyle/>
          <a:p>
            <a:pPr marL="342900" indent="-342900">
              <a:buFont typeface="Wingdings" panose="05000000000000000000" pitchFamily="2" charset="2"/>
              <a:buChar char="l"/>
            </a:pPr>
            <a:r>
              <a:rPr lang="en-US" sz="1800" dirty="0">
                <a:effectLst/>
                <a:latin typeface="Calibri" panose="020F0502020204030204" pitchFamily="34" charset="0"/>
              </a:rPr>
              <a:t>Color space conversion transforms image data from one color representation (color space) to another.</a:t>
            </a:r>
          </a:p>
        </p:txBody>
      </p:sp>
      <p:pic>
        <p:nvPicPr>
          <p:cNvPr id="9218" name="Picture 2" descr="rgb and ycbcr representation ">
            <a:extLst>
              <a:ext uri="{FF2B5EF4-FFF2-40B4-BE49-F238E27FC236}">
                <a16:creationId xmlns:a16="http://schemas.microsoft.com/office/drawing/2014/main" id="{2F965E31-F3C9-BF51-B87C-B47322BC4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143" y="2609592"/>
            <a:ext cx="5555714" cy="31746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EE0BD8-3C0A-6EB7-4784-253A062F0810}"/>
              </a:ext>
            </a:extLst>
          </p:cNvPr>
          <p:cNvSpPr txBox="1"/>
          <p:nvPr/>
        </p:nvSpPr>
        <p:spPr>
          <a:xfrm>
            <a:off x="417023" y="1377801"/>
            <a:ext cx="10177086" cy="923330"/>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b="0" dirty="0">
                <a:solidFill>
                  <a:schemeClr val="accent2">
                    <a:lumMod val="75000"/>
                  </a:schemeClr>
                </a:solidFill>
                <a:effectLst/>
                <a:latin typeface="Courier New" panose="02070309020205020404" pitchFamily="49" charset="0"/>
              </a:rPr>
              <a:t>RGB image after gamma correction </a:t>
            </a:r>
          </a:p>
          <a:p>
            <a:pPr marL="342900" indent="-342900">
              <a:buFont typeface="Wingdings" panose="05000000000000000000" pitchFamily="2" charset="2"/>
              <a:buChar char="l"/>
            </a:pPr>
            <a:r>
              <a:rPr lang="en-US" sz="1800" dirty="0">
                <a:effectLst/>
                <a:latin typeface="Calibri" panose="020F0502020204030204" pitchFamily="34" charset="0"/>
              </a:rPr>
              <a:t>Outputs:</a:t>
            </a:r>
            <a:r>
              <a:rPr lang="en-US" b="0" dirty="0">
                <a:solidFill>
                  <a:srgbClr val="CE9178"/>
                </a:solidFill>
                <a:effectLst/>
                <a:latin typeface="Courier New" panose="02070309020205020404" pitchFamily="49" charset="0"/>
              </a:rPr>
              <a:t> </a:t>
            </a:r>
            <a:r>
              <a:rPr lang="en-US" b="0" dirty="0">
                <a:solidFill>
                  <a:schemeClr val="accent2">
                    <a:lumMod val="75000"/>
                  </a:schemeClr>
                </a:solidFill>
                <a:effectLst/>
                <a:latin typeface="Courier New" panose="02070309020205020404" pitchFamily="49" charset="0"/>
              </a:rPr>
              <a:t>Gray scale image as y channel (luma) and color information (chroma)</a:t>
            </a:r>
          </a:p>
        </p:txBody>
      </p:sp>
    </p:spTree>
    <p:extLst>
      <p:ext uri="{BB962C8B-B14F-4D97-AF65-F5344CB8AC3E}">
        <p14:creationId xmlns:p14="http://schemas.microsoft.com/office/powerpoint/2010/main" val="922472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8F3CC-4119-D346-77CB-2CD6AD3304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AE5091-FBA4-978E-F484-57D349E665FC}"/>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Noise Filter Chroma</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94A90B29-D58C-CBEA-1EC1-9D1899479A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CAFC5634-AF1E-44EA-CC08-8FACC47753C0}"/>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78BC0BA-23B0-4420-75AA-59AFE98C4D22}"/>
              </a:ext>
            </a:extLst>
          </p:cNvPr>
          <p:cNvSpPr txBox="1"/>
          <p:nvPr/>
        </p:nvSpPr>
        <p:spPr>
          <a:xfrm>
            <a:off x="417023" y="1073714"/>
            <a:ext cx="10177086" cy="923330"/>
          </a:xfrm>
          <a:prstGeom prst="rect">
            <a:avLst/>
          </a:prstGeom>
          <a:noFill/>
        </p:spPr>
        <p:txBody>
          <a:bodyPr wrap="square" rtlCol="0">
            <a:spAutoFit/>
          </a:bodyPr>
          <a:lstStyle/>
          <a:p>
            <a:pPr marL="342900" indent="-342900">
              <a:buFont typeface="Wingdings" panose="05000000000000000000" pitchFamily="2" charset="2"/>
              <a:buChar char="l"/>
            </a:pPr>
            <a:r>
              <a:rPr lang="en-US" b="1" dirty="0">
                <a:latin typeface="Calibri" panose="020F0502020204030204" pitchFamily="34" charset="0"/>
                <a:ea typeface="Calibri" panose="020F0502020204030204" pitchFamily="34" charset="0"/>
                <a:cs typeface="Calibri" panose="020F0502020204030204" pitchFamily="34" charset="0"/>
              </a:rPr>
              <a:t>Chroma noise</a:t>
            </a:r>
            <a:r>
              <a:rPr lang="en-US" dirty="0">
                <a:latin typeface="Calibri" panose="020F0502020204030204" pitchFamily="34" charset="0"/>
                <a:ea typeface="Calibri" panose="020F0502020204030204" pitchFamily="34" charset="0"/>
                <a:cs typeface="Calibri" panose="020F0502020204030204" pitchFamily="34" charset="0"/>
              </a:rPr>
              <a:t> appears as </a:t>
            </a:r>
            <a:r>
              <a:rPr lang="en-US" b="1" dirty="0">
                <a:latin typeface="Calibri" panose="020F0502020204030204" pitchFamily="34" charset="0"/>
                <a:ea typeface="Calibri" panose="020F0502020204030204" pitchFamily="34" charset="0"/>
                <a:cs typeface="Calibri" panose="020F0502020204030204" pitchFamily="34" charset="0"/>
              </a:rPr>
              <a:t>random color speckles</a:t>
            </a:r>
            <a:r>
              <a:rPr lang="en-US" dirty="0">
                <a:latin typeface="Calibri" panose="020F0502020204030204" pitchFamily="34" charset="0"/>
                <a:ea typeface="Calibri" panose="020F0502020204030204" pitchFamily="34" charset="0"/>
                <a:cs typeface="Calibri" panose="020F0502020204030204" pitchFamily="34" charset="0"/>
              </a:rPr>
              <a:t> — usually red, green, or blue dots — especially in dark or flat regions of an image.</a:t>
            </a:r>
          </a:p>
          <a:p>
            <a:pPr marL="342900" indent="-342900">
              <a:buFont typeface="Wingdings" panose="05000000000000000000" pitchFamily="2" charset="2"/>
              <a:buChar char="l"/>
            </a:pPr>
            <a:r>
              <a:rPr lang="en-US" b="1" dirty="0"/>
              <a:t>Luma noise</a:t>
            </a:r>
            <a:r>
              <a:rPr lang="en-US" dirty="0"/>
              <a:t> is noise present in the </a:t>
            </a:r>
            <a:r>
              <a:rPr lang="en-US" b="1" dirty="0"/>
              <a:t>luminance (brightness)</a:t>
            </a:r>
            <a:r>
              <a:rPr lang="en-US" dirty="0"/>
              <a:t> component of an image.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0242" name="Picture 2">
            <a:extLst>
              <a:ext uri="{FF2B5EF4-FFF2-40B4-BE49-F238E27FC236}">
                <a16:creationId xmlns:a16="http://schemas.microsoft.com/office/drawing/2014/main" id="{2ACA7C1F-02AE-BC3B-6F5B-4470DACED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033" y="2303192"/>
            <a:ext cx="7127614" cy="371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412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0C96C-C93E-D080-21B4-626BFDF1E60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46690D-78FD-BBCD-709E-8284D4AEA9D1}"/>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Noise Filter Chroma</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7ECCF724-46AB-A267-0F43-DD21954300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5D8DE5CC-5E90-1A27-FF56-2816EFBA055F}"/>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1385066-37D5-B665-21F1-9C9D85EE4CC6}"/>
              </a:ext>
            </a:extLst>
          </p:cNvPr>
          <p:cNvSpPr txBox="1"/>
          <p:nvPr/>
        </p:nvSpPr>
        <p:spPr>
          <a:xfrm>
            <a:off x="417023" y="1073714"/>
            <a:ext cx="10177086" cy="923330"/>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b="0" i="0" dirty="0" err="1">
                <a:solidFill>
                  <a:schemeClr val="accent2">
                    <a:lumMod val="75000"/>
                  </a:schemeClr>
                </a:solidFill>
                <a:effectLst/>
                <a:latin typeface="Courier New" panose="02070309020205020404" pitchFamily="49" charset="0"/>
              </a:rPr>
              <a:t>Cb</a:t>
            </a:r>
            <a:r>
              <a:rPr lang="en-US" b="0" i="0" dirty="0">
                <a:solidFill>
                  <a:schemeClr val="accent2">
                    <a:lumMod val="75000"/>
                  </a:schemeClr>
                </a:solidFill>
                <a:effectLst/>
                <a:latin typeface="Courier New" panose="02070309020205020404" pitchFamily="49" charset="0"/>
              </a:rPr>
              <a:t> and Cr channels of the </a:t>
            </a:r>
            <a:r>
              <a:rPr lang="en-US" b="0" i="0" dirty="0" err="1">
                <a:solidFill>
                  <a:schemeClr val="accent2">
                    <a:lumMod val="75000"/>
                  </a:schemeClr>
                </a:solidFill>
                <a:effectLst/>
                <a:latin typeface="Courier New" panose="02070309020205020404" pitchFamily="49" charset="0"/>
              </a:rPr>
              <a:t>YCbCr</a:t>
            </a:r>
            <a:r>
              <a:rPr lang="en-US" b="0" i="0" dirty="0">
                <a:solidFill>
                  <a:schemeClr val="accent2">
                    <a:lumMod val="75000"/>
                  </a:schemeClr>
                </a:solidFill>
                <a:effectLst/>
                <a:latin typeface="Courier New" panose="02070309020205020404" pitchFamily="49" charset="0"/>
              </a:rPr>
              <a:t> image</a:t>
            </a:r>
            <a:endParaRPr lang="en-US" sz="1800" dirty="0">
              <a:solidFill>
                <a:schemeClr val="accent2">
                  <a:lumMod val="75000"/>
                </a:schemeClr>
              </a:solidFill>
              <a:effectLst/>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b="0" i="0" dirty="0" err="1">
                <a:solidFill>
                  <a:schemeClr val="accent2">
                    <a:lumMod val="75000"/>
                  </a:schemeClr>
                </a:solidFill>
                <a:effectLst/>
                <a:latin typeface="Courier New" panose="02070309020205020404" pitchFamily="49" charset="0"/>
              </a:rPr>
              <a:t>Cb</a:t>
            </a:r>
            <a:r>
              <a:rPr lang="en-US" b="0" i="0" dirty="0">
                <a:solidFill>
                  <a:schemeClr val="accent2">
                    <a:lumMod val="75000"/>
                  </a:schemeClr>
                </a:solidFill>
                <a:effectLst/>
                <a:latin typeface="Courier New" panose="02070309020205020404" pitchFamily="49" charset="0"/>
              </a:rPr>
              <a:t> and Cr channels of </a:t>
            </a:r>
            <a:r>
              <a:rPr lang="en-US" b="0" i="0" dirty="0" err="1">
                <a:solidFill>
                  <a:schemeClr val="accent2">
                    <a:lumMod val="75000"/>
                  </a:schemeClr>
                </a:solidFill>
                <a:effectLst/>
                <a:latin typeface="Courier New" panose="02070309020205020404" pitchFamily="49" charset="0"/>
              </a:rPr>
              <a:t>YCbCr</a:t>
            </a:r>
            <a:r>
              <a:rPr lang="en-US" b="0" i="0" dirty="0">
                <a:solidFill>
                  <a:schemeClr val="accent2">
                    <a:lumMod val="75000"/>
                  </a:schemeClr>
                </a:solidFill>
                <a:effectLst/>
                <a:latin typeface="Courier New" panose="02070309020205020404" pitchFamily="49" charset="0"/>
              </a:rPr>
              <a:t> image after applying noise filter on both</a:t>
            </a:r>
            <a:endParaRPr lang="en-US" b="0" dirty="0">
              <a:solidFill>
                <a:schemeClr val="accent2">
                  <a:lumMod val="75000"/>
                </a:schemeClr>
              </a:solidFill>
              <a:effectLst/>
              <a:latin typeface="Courier New" panose="02070309020205020404" pitchFamily="49" charset="0"/>
            </a:endParaRPr>
          </a:p>
        </p:txBody>
      </p:sp>
      <p:pic>
        <p:nvPicPr>
          <p:cNvPr id="10244" name="Picture 4">
            <a:extLst>
              <a:ext uri="{FF2B5EF4-FFF2-40B4-BE49-F238E27FC236}">
                <a16:creationId xmlns:a16="http://schemas.microsoft.com/office/drawing/2014/main" id="{B3EC7C51-57D3-C7DA-6C1C-933DE7D63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906" y="2285575"/>
            <a:ext cx="5438775" cy="3609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C6DAD6-5A96-E38E-12CC-A399206D9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6" y="2285575"/>
            <a:ext cx="5438775" cy="36099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4E0A09-552B-3BC4-EDFA-B602864A263B}"/>
              </a:ext>
            </a:extLst>
          </p:cNvPr>
          <p:cNvSpPr txBox="1"/>
          <p:nvPr/>
        </p:nvSpPr>
        <p:spPr>
          <a:xfrm>
            <a:off x="2975209" y="5877072"/>
            <a:ext cx="131286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Input Image</a:t>
            </a:r>
          </a:p>
        </p:txBody>
      </p:sp>
      <p:sp>
        <p:nvSpPr>
          <p:cNvPr id="8" name="TextBox 7">
            <a:extLst>
              <a:ext uri="{FF2B5EF4-FFF2-40B4-BE49-F238E27FC236}">
                <a16:creationId xmlns:a16="http://schemas.microsoft.com/office/drawing/2014/main" id="{72453198-8F62-39FD-2636-28521D9433B7}"/>
              </a:ext>
            </a:extLst>
          </p:cNvPr>
          <p:cNvSpPr txBox="1"/>
          <p:nvPr/>
        </p:nvSpPr>
        <p:spPr>
          <a:xfrm>
            <a:off x="8919206" y="5881031"/>
            <a:ext cx="153728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Output Image</a:t>
            </a:r>
          </a:p>
        </p:txBody>
      </p:sp>
    </p:spTree>
    <p:extLst>
      <p:ext uri="{BB962C8B-B14F-4D97-AF65-F5344CB8AC3E}">
        <p14:creationId xmlns:p14="http://schemas.microsoft.com/office/powerpoint/2010/main" val="742928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85B9A-A7A7-B1F4-9329-286F5B48D4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D46912-CD7E-E7BC-B6E1-D30BE7043035}"/>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Definition of Dark Current</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1803C654-9FFC-0E0E-9177-EE24F7D6DF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BAC3F0A4-A75B-C4A8-E99B-835679304730}"/>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D121F89-FD16-2BF0-3955-84F7E51F6666}"/>
              </a:ext>
            </a:extLst>
          </p:cNvPr>
          <p:cNvSpPr txBox="1"/>
          <p:nvPr/>
        </p:nvSpPr>
        <p:spPr>
          <a:xfrm>
            <a:off x="417021" y="1073714"/>
            <a:ext cx="11359343" cy="1200329"/>
          </a:xfrm>
          <a:prstGeom prst="rect">
            <a:avLst/>
          </a:prstGeom>
          <a:noFill/>
        </p:spPr>
        <p:txBody>
          <a:bodyPr wrap="square" rtlCol="0">
            <a:spAutoFit/>
          </a:bodyPr>
          <a:lstStyle/>
          <a:p>
            <a:pPr marL="342900" indent="-342900">
              <a:buFont typeface="Wingdings" panose="05000000000000000000" pitchFamily="2" charset="2"/>
              <a:buChar char="l"/>
            </a:pPr>
            <a:r>
              <a:rPr lang="en-US" b="1" dirty="0"/>
              <a:t>Dark current</a:t>
            </a:r>
            <a:r>
              <a:rPr lang="en-US" dirty="0"/>
              <a:t> is the small amount of </a:t>
            </a:r>
            <a:r>
              <a:rPr lang="en-US" b="1" dirty="0"/>
              <a:t>electrical current</a:t>
            </a:r>
            <a:r>
              <a:rPr lang="en-US" dirty="0"/>
              <a:t> that flows through a </a:t>
            </a:r>
            <a:r>
              <a:rPr lang="en-US" b="1" dirty="0"/>
              <a:t>photodiode or pixel</a:t>
            </a:r>
            <a:r>
              <a:rPr lang="en-US" dirty="0"/>
              <a:t> in an image sensor </a:t>
            </a:r>
            <a:r>
              <a:rPr lang="en-US" b="1" dirty="0"/>
              <a:t>even in complete darkness</a:t>
            </a:r>
            <a:r>
              <a:rPr lang="en-US" dirty="0"/>
              <a:t> (</a:t>
            </a:r>
            <a:r>
              <a:rPr lang="en-US" b="1" dirty="0"/>
              <a:t>when no light is present)</a:t>
            </a:r>
          </a:p>
          <a:p>
            <a:pPr marL="342900" indent="-342900">
              <a:buFont typeface="Wingdings" panose="05000000000000000000" pitchFamily="2" charset="2"/>
              <a:buChar char="l"/>
            </a:pPr>
            <a:r>
              <a:rPr lang="en-US" b="1" dirty="0"/>
              <a:t>Thermal energy (heat-temperature)</a:t>
            </a:r>
            <a:r>
              <a:rPr lang="en-US" dirty="0"/>
              <a:t> inside the sensor causes </a:t>
            </a:r>
            <a:r>
              <a:rPr lang="en-US" b="1" dirty="0"/>
              <a:t>random electron generation</a:t>
            </a:r>
            <a:r>
              <a:rPr lang="en-US" dirty="0"/>
              <a:t>. </a:t>
            </a:r>
            <a:r>
              <a:rPr lang="en-US" b="1" dirty="0"/>
              <a:t>.</a:t>
            </a:r>
            <a:endParaRPr lang="en-US" dirty="0"/>
          </a:p>
          <a:p>
            <a:pPr marL="342900" indent="-342900">
              <a:buFont typeface="Wingdings" panose="05000000000000000000" pitchFamily="2" charset="2"/>
              <a:buChar char="l"/>
            </a:pPr>
            <a:r>
              <a:rPr lang="en-US" sz="1800" dirty="0">
                <a:effectLst/>
                <a:latin typeface="Calibri" panose="020F0502020204030204" pitchFamily="34" charset="0"/>
                <a:ea typeface="Calibri" panose="020F0502020204030204" pitchFamily="34" charset="0"/>
                <a:cs typeface="Calibri" panose="020F0502020204030204" pitchFamily="34" charset="0"/>
              </a:rPr>
              <a:t>Dark current creates a fundamental noise signal, which builds or accumulates overtime within the pixel’s photodiode</a:t>
            </a:r>
          </a:p>
        </p:txBody>
      </p:sp>
      <p:pic>
        <p:nvPicPr>
          <p:cNvPr id="7" name="Picture 6">
            <a:extLst>
              <a:ext uri="{FF2B5EF4-FFF2-40B4-BE49-F238E27FC236}">
                <a16:creationId xmlns:a16="http://schemas.microsoft.com/office/drawing/2014/main" id="{896FE39F-F064-E9B6-8255-39BBEBFFBB10}"/>
              </a:ext>
            </a:extLst>
          </p:cNvPr>
          <p:cNvPicPr>
            <a:picLocks noChangeAspect="1"/>
          </p:cNvPicPr>
          <p:nvPr/>
        </p:nvPicPr>
        <p:blipFill>
          <a:blip r:embed="rId3"/>
          <a:stretch>
            <a:fillRect/>
          </a:stretch>
        </p:blipFill>
        <p:spPr>
          <a:xfrm>
            <a:off x="3046390" y="2283506"/>
            <a:ext cx="6099220" cy="3500780"/>
          </a:xfrm>
          <a:prstGeom prst="rect">
            <a:avLst/>
          </a:prstGeom>
        </p:spPr>
      </p:pic>
    </p:spTree>
    <p:extLst>
      <p:ext uri="{BB962C8B-B14F-4D97-AF65-F5344CB8AC3E}">
        <p14:creationId xmlns:p14="http://schemas.microsoft.com/office/powerpoint/2010/main" val="1280850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4AB9-A943-DA68-B644-1EBBEFAD0A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ECCCA1-BCBB-6E91-2452-11EC95E48BBF}"/>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Noise Filter Luma</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63B4868D-1231-06DD-837D-04A4C1A233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B5FC8239-6C2E-132F-0442-09C34CE50DE4}"/>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64C280B-DC8B-D460-61A7-427DB80361FF}"/>
              </a:ext>
            </a:extLst>
          </p:cNvPr>
          <p:cNvSpPr txBox="1"/>
          <p:nvPr/>
        </p:nvSpPr>
        <p:spPr>
          <a:xfrm>
            <a:off x="417023" y="1073714"/>
            <a:ext cx="10177086" cy="1200329"/>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b="0" dirty="0">
                <a:solidFill>
                  <a:schemeClr val="accent2">
                    <a:lumMod val="75000"/>
                  </a:schemeClr>
                </a:solidFill>
                <a:effectLst/>
                <a:latin typeface="Courier New" panose="02070309020205020404" pitchFamily="49" charset="0"/>
              </a:rPr>
              <a:t>8-bit RGB image (RGB image right </a:t>
            </a:r>
            <a:r>
              <a:rPr lang="en-US" b="0" i="0" dirty="0" err="1">
                <a:solidFill>
                  <a:schemeClr val="accent2">
                    <a:lumMod val="75000"/>
                  </a:schemeClr>
                </a:solidFill>
                <a:effectLst/>
                <a:latin typeface="Courier New" panose="02070309020205020404" pitchFamily="49" charset="0"/>
              </a:rPr>
              <a:t>Cb</a:t>
            </a:r>
            <a:r>
              <a:rPr lang="en-US" b="0" i="0" dirty="0">
                <a:solidFill>
                  <a:schemeClr val="accent2">
                    <a:lumMod val="75000"/>
                  </a:schemeClr>
                </a:solidFill>
                <a:effectLst/>
                <a:latin typeface="Courier New" panose="02070309020205020404" pitchFamily="49" charset="0"/>
              </a:rPr>
              <a:t> and Cr channels of the </a:t>
            </a:r>
            <a:r>
              <a:rPr lang="en-US" b="0" i="0" dirty="0" err="1">
                <a:solidFill>
                  <a:schemeClr val="accent2">
                    <a:lumMod val="75000"/>
                  </a:schemeClr>
                </a:solidFill>
                <a:effectLst/>
                <a:latin typeface="Courier New" panose="02070309020205020404" pitchFamily="49" charset="0"/>
              </a:rPr>
              <a:t>YCbCr</a:t>
            </a:r>
            <a:r>
              <a:rPr lang="en-US" b="0" i="0" dirty="0">
                <a:solidFill>
                  <a:schemeClr val="accent2">
                    <a:lumMod val="75000"/>
                  </a:schemeClr>
                </a:solidFill>
                <a:effectLst/>
                <a:latin typeface="Courier New" panose="02070309020205020404" pitchFamily="49" charset="0"/>
              </a:rPr>
              <a:t> image</a:t>
            </a:r>
            <a:r>
              <a:rPr lang="en-US" b="0" dirty="0">
                <a:solidFill>
                  <a:schemeClr val="accent2">
                    <a:lumMod val="75000"/>
                  </a:schemeClr>
                </a:solidFill>
                <a:effectLst/>
                <a:latin typeface="Courier New" panose="02070309020205020404" pitchFamily="49" charset="0"/>
              </a:rPr>
              <a:t>)</a:t>
            </a:r>
            <a:endParaRPr lang="en-US" sz="1800" dirty="0">
              <a:solidFill>
                <a:schemeClr val="accent2">
                  <a:lumMod val="75000"/>
                </a:schemeClr>
              </a:solidFill>
              <a:effectLst/>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b="0" i="0" dirty="0" err="1">
                <a:solidFill>
                  <a:schemeClr val="accent2">
                    <a:lumMod val="75000"/>
                  </a:schemeClr>
                </a:solidFill>
                <a:effectLst/>
                <a:latin typeface="Courier New" panose="02070309020205020404" pitchFamily="49" charset="0"/>
              </a:rPr>
              <a:t>Cb</a:t>
            </a:r>
            <a:r>
              <a:rPr lang="en-US" b="0" i="0" dirty="0">
                <a:solidFill>
                  <a:schemeClr val="accent2">
                    <a:lumMod val="75000"/>
                  </a:schemeClr>
                </a:solidFill>
                <a:effectLst/>
                <a:latin typeface="Courier New" panose="02070309020205020404" pitchFamily="49" charset="0"/>
              </a:rPr>
              <a:t> and Cr channels of </a:t>
            </a:r>
            <a:r>
              <a:rPr lang="en-US" b="0" i="0" dirty="0" err="1">
                <a:solidFill>
                  <a:schemeClr val="accent2">
                    <a:lumMod val="75000"/>
                  </a:schemeClr>
                </a:solidFill>
                <a:effectLst/>
                <a:latin typeface="Courier New" panose="02070309020205020404" pitchFamily="49" charset="0"/>
              </a:rPr>
              <a:t>YCbCr</a:t>
            </a:r>
            <a:r>
              <a:rPr lang="en-US" b="0" i="0" dirty="0">
                <a:solidFill>
                  <a:schemeClr val="accent2">
                    <a:lumMod val="75000"/>
                  </a:schemeClr>
                </a:solidFill>
                <a:effectLst/>
                <a:latin typeface="Courier New" panose="02070309020205020404" pitchFamily="49" charset="0"/>
              </a:rPr>
              <a:t> image after applying noise filter on both</a:t>
            </a:r>
            <a:endParaRPr lang="en-US" b="0" dirty="0">
              <a:solidFill>
                <a:schemeClr val="accent2">
                  <a:lumMod val="75000"/>
                </a:schemeClr>
              </a:solidFill>
              <a:effectLst/>
              <a:latin typeface="Courier New" panose="02070309020205020404" pitchFamily="49" charset="0"/>
            </a:endParaRPr>
          </a:p>
        </p:txBody>
      </p:sp>
      <p:pic>
        <p:nvPicPr>
          <p:cNvPr id="10244" name="Picture 4">
            <a:extLst>
              <a:ext uri="{FF2B5EF4-FFF2-40B4-BE49-F238E27FC236}">
                <a16:creationId xmlns:a16="http://schemas.microsoft.com/office/drawing/2014/main" id="{88F795A6-C210-60FF-95E4-100CD0D6A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906" y="2285575"/>
            <a:ext cx="5438775" cy="3609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2FD6DD-2653-A94A-EEEC-BEC4D68FF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6" y="2285575"/>
            <a:ext cx="5438775" cy="36099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946A043-5157-332C-A659-DEF2426CD017}"/>
              </a:ext>
            </a:extLst>
          </p:cNvPr>
          <p:cNvSpPr txBox="1"/>
          <p:nvPr/>
        </p:nvSpPr>
        <p:spPr>
          <a:xfrm>
            <a:off x="2975209" y="5877072"/>
            <a:ext cx="131286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Input Image</a:t>
            </a:r>
          </a:p>
        </p:txBody>
      </p:sp>
      <p:sp>
        <p:nvSpPr>
          <p:cNvPr id="8" name="TextBox 7">
            <a:extLst>
              <a:ext uri="{FF2B5EF4-FFF2-40B4-BE49-F238E27FC236}">
                <a16:creationId xmlns:a16="http://schemas.microsoft.com/office/drawing/2014/main" id="{2455992F-93D3-97BE-940D-D13447436DC6}"/>
              </a:ext>
            </a:extLst>
          </p:cNvPr>
          <p:cNvSpPr txBox="1"/>
          <p:nvPr/>
        </p:nvSpPr>
        <p:spPr>
          <a:xfrm>
            <a:off x="8919206" y="5881031"/>
            <a:ext cx="153728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Output Image</a:t>
            </a:r>
          </a:p>
        </p:txBody>
      </p:sp>
    </p:spTree>
    <p:extLst>
      <p:ext uri="{BB962C8B-B14F-4D97-AF65-F5344CB8AC3E}">
        <p14:creationId xmlns:p14="http://schemas.microsoft.com/office/powerpoint/2010/main" val="3204218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21824-3758-CFE3-747B-0575A9686B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FA018D7-5E77-207F-E4BB-F9180B06DF18}"/>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Hue Saturation Control</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0B0A45D7-C636-BCC8-4BF7-A7EA09F67C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1B8728FB-33FD-B055-C635-58E5428A107C}"/>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E2A11AE-61D9-C080-3865-944B4ABFC45B}"/>
              </a:ext>
            </a:extLst>
          </p:cNvPr>
          <p:cNvSpPr txBox="1"/>
          <p:nvPr/>
        </p:nvSpPr>
        <p:spPr>
          <a:xfrm>
            <a:off x="417023" y="1073714"/>
            <a:ext cx="10177086" cy="646331"/>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rPr>
              <a:t>I</a:t>
            </a:r>
            <a:r>
              <a:rPr lang="en-US" sz="1800" dirty="0">
                <a:effectLst/>
                <a:latin typeface="Calibri" panose="020F0502020204030204" pitchFamily="34" charset="0"/>
              </a:rPr>
              <a:t>nputs: </a:t>
            </a:r>
            <a:r>
              <a:rPr lang="en-US" b="0" i="0" dirty="0" err="1">
                <a:solidFill>
                  <a:schemeClr val="accent2">
                    <a:lumMod val="75000"/>
                  </a:schemeClr>
                </a:solidFill>
                <a:effectLst/>
                <a:latin typeface="Courier New" panose="02070309020205020404" pitchFamily="49" charset="0"/>
              </a:rPr>
              <a:t>Cb</a:t>
            </a:r>
            <a:r>
              <a:rPr lang="en-US" b="0" i="0" dirty="0">
                <a:solidFill>
                  <a:schemeClr val="accent2">
                    <a:lumMod val="75000"/>
                  </a:schemeClr>
                </a:solidFill>
                <a:effectLst/>
                <a:latin typeface="Courier New" panose="02070309020205020404" pitchFamily="49" charset="0"/>
              </a:rPr>
              <a:t> and Cr channels after noise filter for chroma</a:t>
            </a:r>
          </a:p>
          <a:p>
            <a:pPr marL="342900" indent="-342900">
              <a:buFont typeface="Wingdings" panose="05000000000000000000" pitchFamily="2" charset="2"/>
              <a:buChar char="l"/>
            </a:pPr>
            <a:r>
              <a:rPr lang="en-US" sz="1800" dirty="0">
                <a:effectLst/>
                <a:latin typeface="Calibri" panose="020F0502020204030204" pitchFamily="34" charset="0"/>
              </a:rPr>
              <a:t>Outputs: </a:t>
            </a:r>
            <a:r>
              <a:rPr lang="en-US" b="0" i="0" dirty="0" err="1">
                <a:solidFill>
                  <a:schemeClr val="accent2">
                    <a:lumMod val="75000"/>
                  </a:schemeClr>
                </a:solidFill>
                <a:effectLst/>
                <a:latin typeface="Courier New" panose="02070309020205020404" pitchFamily="49" charset="0"/>
              </a:rPr>
              <a:t>Cb</a:t>
            </a:r>
            <a:r>
              <a:rPr lang="en-US" b="0" i="0" dirty="0">
                <a:solidFill>
                  <a:schemeClr val="accent2">
                    <a:lumMod val="75000"/>
                  </a:schemeClr>
                </a:solidFill>
                <a:effectLst/>
                <a:latin typeface="Courier New" panose="02070309020205020404" pitchFamily="49" charset="0"/>
              </a:rPr>
              <a:t> and Cr channels after hue saturation control</a:t>
            </a:r>
            <a:endParaRPr lang="en-US" b="0" dirty="0">
              <a:solidFill>
                <a:schemeClr val="accent2">
                  <a:lumMod val="75000"/>
                </a:schemeClr>
              </a:solidFill>
              <a:effectLst/>
              <a:latin typeface="Courier New" panose="02070309020205020404" pitchFamily="49" charset="0"/>
            </a:endParaRPr>
          </a:p>
        </p:txBody>
      </p:sp>
      <p:pic>
        <p:nvPicPr>
          <p:cNvPr id="22530" name="Picture 2">
            <a:extLst>
              <a:ext uri="{FF2B5EF4-FFF2-40B4-BE49-F238E27FC236}">
                <a16:creationId xmlns:a16="http://schemas.microsoft.com/office/drawing/2014/main" id="{E53157C7-1AAA-9749-648B-3E06A8457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29936"/>
            <a:ext cx="5438775" cy="36099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683F648C-79FA-6674-4F68-B41D9BE91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51" y="2029935"/>
            <a:ext cx="5438775" cy="36099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20742D2-F99C-E564-DD32-629DA322CC41}"/>
              </a:ext>
            </a:extLst>
          </p:cNvPr>
          <p:cNvSpPr txBox="1"/>
          <p:nvPr/>
        </p:nvSpPr>
        <p:spPr>
          <a:xfrm>
            <a:off x="2619075" y="5690828"/>
            <a:ext cx="131286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Input Image</a:t>
            </a:r>
          </a:p>
        </p:txBody>
      </p:sp>
      <p:sp>
        <p:nvSpPr>
          <p:cNvPr id="11" name="TextBox 10">
            <a:extLst>
              <a:ext uri="{FF2B5EF4-FFF2-40B4-BE49-F238E27FC236}">
                <a16:creationId xmlns:a16="http://schemas.microsoft.com/office/drawing/2014/main" id="{C84F5574-F865-0A7B-0F48-9A35FCA9B0A1}"/>
              </a:ext>
            </a:extLst>
          </p:cNvPr>
          <p:cNvSpPr txBox="1"/>
          <p:nvPr/>
        </p:nvSpPr>
        <p:spPr>
          <a:xfrm>
            <a:off x="8563072" y="5694787"/>
            <a:ext cx="153728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Output Image</a:t>
            </a:r>
          </a:p>
        </p:txBody>
      </p:sp>
    </p:spTree>
    <p:extLst>
      <p:ext uri="{BB962C8B-B14F-4D97-AF65-F5344CB8AC3E}">
        <p14:creationId xmlns:p14="http://schemas.microsoft.com/office/powerpoint/2010/main" val="661073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1CBF-9E94-486F-9B6F-CBA18A2CA263}"/>
            </a:ext>
          </a:extLst>
        </p:cNvPr>
        <p:cNvGrpSpPr/>
        <p:nvPr/>
      </p:nvGrpSpPr>
      <p:grpSpPr>
        <a:xfrm>
          <a:off x="0" y="0"/>
          <a:ext cx="0" cy="0"/>
          <a:chOff x="0" y="0"/>
          <a:chExt cx="0" cy="0"/>
        </a:xfrm>
      </p:grpSpPr>
      <p:sp>
        <p:nvSpPr>
          <p:cNvPr id="6" name="직사각형 5">
            <a:extLst>
              <a:ext uri="{FF2B5EF4-FFF2-40B4-BE49-F238E27FC236}">
                <a16:creationId xmlns:a16="http://schemas.microsoft.com/office/drawing/2014/main" id="{ABF1D6BB-83AC-1A52-E8C2-E9E6111F4574}"/>
              </a:ext>
            </a:extLst>
          </p:cNvPr>
          <p:cNvSpPr/>
          <p:nvPr/>
        </p:nvSpPr>
        <p:spPr>
          <a:xfrm>
            <a:off x="0" y="6776084"/>
            <a:ext cx="12192000" cy="89564"/>
          </a:xfrm>
          <a:prstGeom prst="rect">
            <a:avLst/>
          </a:prstGeom>
          <a:gradFill>
            <a:gsLst>
              <a:gs pos="20000">
                <a:srgbClr val="0000FF">
                  <a:alpha val="80000"/>
                </a:srgbClr>
              </a:gs>
              <a:gs pos="55000">
                <a:srgbClr val="FF0000">
                  <a:alpha val="80000"/>
                </a:srgbClr>
              </a:gs>
              <a:gs pos="100000">
                <a:srgbClr val="00B050">
                  <a:alpha val="8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5" name="그림 4">
            <a:extLst>
              <a:ext uri="{FF2B5EF4-FFF2-40B4-BE49-F238E27FC236}">
                <a16:creationId xmlns:a16="http://schemas.microsoft.com/office/drawing/2014/main" id="{E3E7DE6E-2048-7BB8-958C-1A600CEDEE9D}"/>
              </a:ext>
            </a:extLst>
          </p:cNvPr>
          <p:cNvPicPr>
            <a:picLocks noChangeAspect="1"/>
          </p:cNvPicPr>
          <p:nvPr/>
        </p:nvPicPr>
        <p:blipFill>
          <a:blip r:embed="rId2">
            <a:lum bright="70000" contrast="-70000"/>
          </a:blip>
          <a:stretch>
            <a:fillRect/>
          </a:stretch>
        </p:blipFill>
        <p:spPr>
          <a:xfrm>
            <a:off x="-1" y="0"/>
            <a:ext cx="12185873" cy="6714228"/>
          </a:xfrm>
          <a:prstGeom prst="rect">
            <a:avLst/>
          </a:prstGeom>
        </p:spPr>
      </p:pic>
      <p:sp>
        <p:nvSpPr>
          <p:cNvPr id="7" name="TextBox 6">
            <a:extLst>
              <a:ext uri="{FF2B5EF4-FFF2-40B4-BE49-F238E27FC236}">
                <a16:creationId xmlns:a16="http://schemas.microsoft.com/office/drawing/2014/main" id="{D6EBAAD5-D814-7CFC-6D6A-995BC7DECBED}"/>
              </a:ext>
            </a:extLst>
          </p:cNvPr>
          <p:cNvSpPr txBox="1"/>
          <p:nvPr/>
        </p:nvSpPr>
        <p:spPr>
          <a:xfrm>
            <a:off x="6680606" y="3120464"/>
            <a:ext cx="5388515" cy="923330"/>
          </a:xfrm>
          <a:prstGeom prst="rect">
            <a:avLst/>
          </a:prstGeom>
          <a:noFill/>
        </p:spPr>
        <p:txBody>
          <a:bodyPr wrap="square">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a:ln>
                  <a:noFill/>
                </a:ln>
                <a:effectLst>
                  <a:outerShdw blurRad="38100" dist="38100" dir="2700000" algn="tl">
                    <a:srgbClr val="000000">
                      <a:alpha val="43137"/>
                    </a:srgbClr>
                  </a:outerShdw>
                </a:effectLst>
                <a:uLnTx/>
                <a:uFillTx/>
                <a:latin typeface="Berlin Sans FB Demi" panose="020E0802020502020306" pitchFamily="34" charset="0"/>
                <a:ea typeface="맑은 고딕" panose="020B0503020000020004" pitchFamily="50" charset="-127"/>
                <a:cs typeface="Aharoni" panose="02010803020104030203" pitchFamily="2" charset="-79"/>
              </a:rPr>
              <a:t>Thank you</a:t>
            </a:r>
            <a:endParaRPr kumimoji="0" lang="ko-KR" altLang="en-US" sz="5400" b="0" i="0" u="none" strike="noStrike" kern="1200" cap="none" spc="0" normalizeH="0" baseline="0" noProof="0" dirty="0">
              <a:ln>
                <a:noFill/>
              </a:ln>
              <a:effectLst/>
              <a:uLnTx/>
              <a:uFillTx/>
              <a:latin typeface="Berlin Sans FB Demi" panose="020E0802020502020306" pitchFamily="34" charset="0"/>
              <a:ea typeface="맑은 고딕" panose="020B0503020000020004" pitchFamily="50" charset="-127"/>
              <a:cs typeface="+mn-cs"/>
            </a:endParaRPr>
          </a:p>
        </p:txBody>
      </p:sp>
      <p:pic>
        <p:nvPicPr>
          <p:cNvPr id="2" name="그림 1">
            <a:extLst>
              <a:ext uri="{FF2B5EF4-FFF2-40B4-BE49-F238E27FC236}">
                <a16:creationId xmlns:a16="http://schemas.microsoft.com/office/drawing/2014/main" id="{D47A7085-45B3-A7A8-86F3-DF9A86C10C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08"/>
          <a:stretch/>
        </p:blipFill>
        <p:spPr>
          <a:xfrm>
            <a:off x="11211816" y="6197578"/>
            <a:ext cx="1100257" cy="666253"/>
          </a:xfrm>
          <a:prstGeom prst="rect">
            <a:avLst/>
          </a:prstGeom>
        </p:spPr>
      </p:pic>
    </p:spTree>
    <p:extLst>
      <p:ext uri="{BB962C8B-B14F-4D97-AF65-F5344CB8AC3E}">
        <p14:creationId xmlns:p14="http://schemas.microsoft.com/office/powerpoint/2010/main" val="2615557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16076C5-9396-533E-F21B-A351E3080C60}"/>
              </a:ext>
            </a:extLst>
          </p:cNvPr>
          <p:cNvPicPr>
            <a:picLocks noChangeAspect="1"/>
          </p:cNvPicPr>
          <p:nvPr/>
        </p:nvPicPr>
        <p:blipFill>
          <a:blip r:embed="rId2">
            <a:lum bright="70000" contrast="-70000"/>
          </a:blip>
          <a:stretch>
            <a:fillRect/>
          </a:stretch>
        </p:blipFill>
        <p:spPr>
          <a:xfrm>
            <a:off x="-1" y="0"/>
            <a:ext cx="12185873" cy="6858000"/>
          </a:xfrm>
          <a:prstGeom prst="rect">
            <a:avLst/>
          </a:prstGeom>
        </p:spPr>
      </p:pic>
      <p:sp>
        <p:nvSpPr>
          <p:cNvPr id="7" name="TextBox 6">
            <a:extLst>
              <a:ext uri="{FF2B5EF4-FFF2-40B4-BE49-F238E27FC236}">
                <a16:creationId xmlns:a16="http://schemas.microsoft.com/office/drawing/2014/main" id="{72D69D6E-3A84-01A1-B89C-98C5FAF87E90}"/>
              </a:ext>
            </a:extLst>
          </p:cNvPr>
          <p:cNvSpPr txBox="1"/>
          <p:nvPr/>
        </p:nvSpPr>
        <p:spPr>
          <a:xfrm>
            <a:off x="6680606" y="3120464"/>
            <a:ext cx="5388515" cy="923330"/>
          </a:xfrm>
          <a:prstGeom prst="rect">
            <a:avLst/>
          </a:prstGeom>
          <a:noFill/>
        </p:spPr>
        <p:txBody>
          <a:bodyPr wrap="square">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dirty="0">
                <a:ln>
                  <a:noFill/>
                </a:ln>
                <a:effectLst>
                  <a:outerShdw blurRad="38100" dist="38100" dir="2700000" algn="tl">
                    <a:srgbClr val="000000">
                      <a:alpha val="43137"/>
                    </a:srgbClr>
                  </a:outerShdw>
                </a:effectLst>
                <a:uLnTx/>
                <a:uFillTx/>
                <a:latin typeface="Berlin Sans FB Demi" panose="020E0802020502020306" pitchFamily="34" charset="0"/>
                <a:ea typeface="맑은 고딕" panose="020B0503020000020004" pitchFamily="50" charset="-127"/>
                <a:cs typeface="Aharoni" panose="02010803020104030203" pitchFamily="2" charset="-79"/>
              </a:rPr>
              <a:t>Sub Title Page</a:t>
            </a:r>
            <a:endParaRPr kumimoji="0" lang="ko-KR" altLang="en-US" sz="5400" b="0" i="0" u="none" strike="noStrike" kern="1200" cap="none" spc="0" normalizeH="0" baseline="0" noProof="0" dirty="0">
              <a:ln>
                <a:noFill/>
              </a:ln>
              <a:effectLst/>
              <a:uLnTx/>
              <a:uFillTx/>
              <a:latin typeface="Berlin Sans FB Demi" panose="020E0802020502020306" pitchFamily="34" charset="0"/>
              <a:ea typeface="맑은 고딕" panose="020B0503020000020004" pitchFamily="50" charset="-127"/>
              <a:cs typeface="+mn-cs"/>
            </a:endParaRPr>
          </a:p>
        </p:txBody>
      </p:sp>
      <p:pic>
        <p:nvPicPr>
          <p:cNvPr id="3" name="그림 2">
            <a:extLst>
              <a:ext uri="{FF2B5EF4-FFF2-40B4-BE49-F238E27FC236}">
                <a16:creationId xmlns:a16="http://schemas.microsoft.com/office/drawing/2014/main" id="{8E5E3B5C-EEA1-71B4-4CEA-AF03DD634F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Tree>
    <p:extLst>
      <p:ext uri="{BB962C8B-B14F-4D97-AF65-F5344CB8AC3E}">
        <p14:creationId xmlns:p14="http://schemas.microsoft.com/office/powerpoint/2010/main" val="713094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154940-5C00-BA97-B32E-86F915B8E150}"/>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Title, Tahoma 32</a:t>
            </a:r>
            <a:endParaRPr lang="ko-KR" altLang="en-US" sz="3200" dirty="0">
              <a:effectLst/>
              <a:latin typeface="tahoma" panose="020B0604030504040204" pitchFamily="34" charset="0"/>
              <a:cs typeface="tahoma" panose="020B0604030504040204" pitchFamily="34" charset="0"/>
            </a:endParaRPr>
          </a:p>
        </p:txBody>
      </p:sp>
      <p:pic>
        <p:nvPicPr>
          <p:cNvPr id="7" name="그림 6">
            <a:extLst>
              <a:ext uri="{FF2B5EF4-FFF2-40B4-BE49-F238E27FC236}">
                <a16:creationId xmlns:a16="http://schemas.microsoft.com/office/drawing/2014/main" id="{0103FA57-06DB-D298-3103-DA3F2B5A819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8" name="TextBox 7">
            <a:extLst>
              <a:ext uri="{FF2B5EF4-FFF2-40B4-BE49-F238E27FC236}">
                <a16:creationId xmlns:a16="http://schemas.microsoft.com/office/drawing/2014/main" id="{40382709-A66A-D8A4-73D4-C44EF4AEB844}"/>
              </a:ext>
            </a:extLst>
          </p:cNvPr>
          <p:cNvSpPr txBox="1"/>
          <p:nvPr/>
        </p:nvSpPr>
        <p:spPr>
          <a:xfrm>
            <a:off x="426258" y="1180717"/>
            <a:ext cx="4735592" cy="1338828"/>
          </a:xfrm>
          <a:prstGeom prst="rect">
            <a:avLst/>
          </a:prstGeom>
          <a:noFill/>
        </p:spPr>
        <p:txBody>
          <a:bodyPr wrap="none" rtlCol="0">
            <a:spAutoFit/>
          </a:bodyPr>
          <a:lstStyle/>
          <a:p>
            <a:pPr marL="342900" indent="-342900">
              <a:buFont typeface="Wingdings" panose="05000000000000000000" pitchFamily="2" charset="2"/>
              <a:buChar char="l"/>
            </a:pPr>
            <a:r>
              <a:rPr lang="en-US" altLang="ko-KR" dirty="0"/>
              <a:t>The summary sentence for this page #1</a:t>
            </a:r>
          </a:p>
          <a:p>
            <a:pPr marL="342900" indent="-342900">
              <a:lnSpc>
                <a:spcPct val="150000"/>
              </a:lnSpc>
              <a:buFont typeface="Wingdings" panose="05000000000000000000" pitchFamily="2" charset="2"/>
              <a:buChar char="l"/>
            </a:pPr>
            <a:r>
              <a:rPr lang="en-US" altLang="ko-KR" dirty="0"/>
              <a:t>The summary sentence for this page #2</a:t>
            </a:r>
          </a:p>
          <a:p>
            <a:pPr marL="342900" indent="-342900">
              <a:buFont typeface="Wingdings" panose="05000000000000000000" pitchFamily="2" charset="2"/>
              <a:buChar char="l"/>
            </a:pPr>
            <a:r>
              <a:rPr lang="en-US" altLang="ko-KR" dirty="0"/>
              <a:t>The summary sentence for this page #3</a:t>
            </a:r>
          </a:p>
          <a:p>
            <a:endParaRPr lang="ko-KR" altLang="en-US" dirty="0"/>
          </a:p>
        </p:txBody>
      </p:sp>
      <p:sp>
        <p:nvSpPr>
          <p:cNvPr id="14" name="TextBox 13">
            <a:extLst>
              <a:ext uri="{FF2B5EF4-FFF2-40B4-BE49-F238E27FC236}">
                <a16:creationId xmlns:a16="http://schemas.microsoft.com/office/drawing/2014/main" id="{96D86177-94A2-6E03-2966-F92A5D041C11}"/>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1940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EACA22-B48C-0BED-8F90-93BDE9CDF430}"/>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4608F80-AD2E-ABD9-6461-DD5EE36D02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맑은 고딕" panose="020F0502020204030204"/>
              <a:ea typeface="+mn-ea"/>
              <a:cs typeface="+mn-cs"/>
            </a:endParaRPr>
          </a:p>
        </p:txBody>
      </p:sp>
      <p:pic>
        <p:nvPicPr>
          <p:cNvPr id="5" name="그림 4">
            <a:extLst>
              <a:ext uri="{FF2B5EF4-FFF2-40B4-BE49-F238E27FC236}">
                <a16:creationId xmlns:a16="http://schemas.microsoft.com/office/drawing/2014/main" id="{6E67EA6E-8FC6-4D01-0897-27B0B4409C94}"/>
              </a:ext>
            </a:extLst>
          </p:cNvPr>
          <p:cNvPicPr>
            <a:picLocks noChangeAspect="1"/>
          </p:cNvPicPr>
          <p:nvPr/>
        </p:nvPicPr>
        <p:blipFill rotWithShape="1">
          <a:blip r:embed="rId3">
            <a:duotone>
              <a:schemeClr val="bg2">
                <a:shade val="45000"/>
                <a:satMod val="135000"/>
              </a:schemeClr>
              <a:prstClr val="white"/>
            </a:duotone>
          </a:blip>
          <a:srcRect l="7915" r="28252" b="-1"/>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B281ACDF-5209-ECF0-AAAD-2947E30B3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맑은 고딕" panose="020F0502020204030204"/>
              <a:ea typeface="+mn-ea"/>
              <a:cs typeface="+mn-cs"/>
            </a:endParaRPr>
          </a:p>
        </p:txBody>
      </p:sp>
      <p:sp>
        <p:nvSpPr>
          <p:cNvPr id="24" name="Rectangle 23">
            <a:extLst>
              <a:ext uri="{FF2B5EF4-FFF2-40B4-BE49-F238E27FC236}">
                <a16:creationId xmlns:a16="http://schemas.microsoft.com/office/drawing/2014/main" id="{5B66F13F-DD68-B23C-ED4D-B8A36CD8A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55E8E7C8-3771-09AD-CFD1-81CA48C3C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직사각형 2">
            <a:extLst>
              <a:ext uri="{FF2B5EF4-FFF2-40B4-BE49-F238E27FC236}">
                <a16:creationId xmlns:a16="http://schemas.microsoft.com/office/drawing/2014/main" id="{1A2E96E9-B975-8EEA-8CC8-4F7936F609DE}"/>
              </a:ext>
            </a:extLst>
          </p:cNvPr>
          <p:cNvSpPr/>
          <p:nvPr/>
        </p:nvSpPr>
        <p:spPr>
          <a:xfrm>
            <a:off x="276225" y="533400"/>
            <a:ext cx="1314450" cy="4396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CEC89433-D033-29A6-66BB-DEFDAC77074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08"/>
          <a:stretch/>
        </p:blipFill>
        <p:spPr>
          <a:xfrm>
            <a:off x="276225" y="1420960"/>
            <a:ext cx="3441491" cy="2083970"/>
          </a:xfrm>
          <a:prstGeom prst="rect">
            <a:avLst/>
          </a:prstGeom>
        </p:spPr>
      </p:pic>
      <p:pic>
        <p:nvPicPr>
          <p:cNvPr id="8" name="그림 7">
            <a:extLst>
              <a:ext uri="{FF2B5EF4-FFF2-40B4-BE49-F238E27FC236}">
                <a16:creationId xmlns:a16="http://schemas.microsoft.com/office/drawing/2014/main" id="{35FEB520-2570-9B0B-FBD3-40030922269B}"/>
              </a:ext>
            </a:extLst>
          </p:cNvPr>
          <p:cNvPicPr>
            <a:picLocks noChangeAspect="1"/>
          </p:cNvPicPr>
          <p:nvPr/>
        </p:nvPicPr>
        <p:blipFill>
          <a:blip r:embed="rId5"/>
          <a:stretch>
            <a:fillRect/>
          </a:stretch>
        </p:blipFill>
        <p:spPr>
          <a:xfrm>
            <a:off x="0" y="4398520"/>
            <a:ext cx="4618182" cy="333375"/>
          </a:xfrm>
          <a:prstGeom prst="rect">
            <a:avLst/>
          </a:prstGeom>
        </p:spPr>
      </p:pic>
      <p:sp>
        <p:nvSpPr>
          <p:cNvPr id="6" name="TextBox 5">
            <a:extLst>
              <a:ext uri="{FF2B5EF4-FFF2-40B4-BE49-F238E27FC236}">
                <a16:creationId xmlns:a16="http://schemas.microsoft.com/office/drawing/2014/main" id="{461D0504-0277-7B49-4E47-EA5BF636DE5F}"/>
              </a:ext>
            </a:extLst>
          </p:cNvPr>
          <p:cNvSpPr txBox="1"/>
          <p:nvPr/>
        </p:nvSpPr>
        <p:spPr>
          <a:xfrm>
            <a:off x="590137" y="3364661"/>
            <a:ext cx="6399957" cy="76944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4400" dirty="0">
                <a:solidFill>
                  <a:prstClr val="black"/>
                </a:solidFill>
                <a:latin typeface="Franklin Gothic Medium" panose="020B0603020102020204" pitchFamily="34" charset="0"/>
                <a:ea typeface="맑은 고딕" panose="020B0503020000020004" pitchFamily="50" charset="-127"/>
              </a:rPr>
              <a:t>Arm </a:t>
            </a:r>
            <a:r>
              <a:rPr lang="en-US" altLang="ko-KR" sz="4400" dirty="0" err="1">
                <a:solidFill>
                  <a:prstClr val="black"/>
                </a:solidFill>
                <a:latin typeface="Franklin Gothic Medium" panose="020B0603020102020204" pitchFamily="34" charset="0"/>
                <a:ea typeface="맑은 고딕" panose="020B0503020000020004" pitchFamily="50" charset="-127"/>
              </a:rPr>
              <a:t>mali</a:t>
            </a:r>
            <a:r>
              <a:rPr lang="en-US" altLang="ko-KR" sz="4400" dirty="0">
                <a:solidFill>
                  <a:prstClr val="black"/>
                </a:solidFill>
                <a:latin typeface="Franklin Gothic Medium" panose="020B0603020102020204" pitchFamily="34" charset="0"/>
                <a:ea typeface="맑은 고딕" panose="020B0503020000020004" pitchFamily="50" charset="-127"/>
              </a:rPr>
              <a:t> c78ae</a:t>
            </a:r>
            <a:r>
              <a:rPr kumimoji="0" lang="en-US" altLang="ko-KR" sz="44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 Overview</a:t>
            </a:r>
            <a:endParaRPr kumimoji="0" lang="ko-KR" altLang="en-US" sz="44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endParaRPr>
          </a:p>
        </p:txBody>
      </p:sp>
      <p:sp>
        <p:nvSpPr>
          <p:cNvPr id="7" name="TextBox 6">
            <a:extLst>
              <a:ext uri="{FF2B5EF4-FFF2-40B4-BE49-F238E27FC236}">
                <a16:creationId xmlns:a16="http://schemas.microsoft.com/office/drawing/2014/main" id="{7054E3B2-397D-6391-1210-0F481630724D}"/>
              </a:ext>
            </a:extLst>
          </p:cNvPr>
          <p:cNvSpPr txBox="1"/>
          <p:nvPr/>
        </p:nvSpPr>
        <p:spPr>
          <a:xfrm>
            <a:off x="3080073" y="2298093"/>
            <a:ext cx="1275286"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Automotive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Fabless</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Company</a:t>
            </a:r>
            <a:endParaRPr kumimoji="0" lang="ko-KR" altLang="en-US" sz="1600" b="0" i="0" u="none" strike="noStrike" kern="1200" cap="none" spc="0" normalizeH="0" baseline="0" noProof="0" dirty="0">
              <a:ln>
                <a:noFill/>
              </a:ln>
              <a:solidFill>
                <a:prstClr val="black"/>
              </a:solidFill>
              <a:effectLst/>
              <a:uLnTx/>
              <a:uFillTx/>
              <a:latin typeface="Tahoma" panose="020B0604030504040204" pitchFamily="34" charset="0"/>
              <a:ea typeface="맑은 고딕" panose="020B0503020000020004" pitchFamily="50" charset="-127"/>
              <a:cs typeface="Tahoma" panose="020B0604030504040204" pitchFamily="34" charset="0"/>
            </a:endParaRPr>
          </a:p>
        </p:txBody>
      </p:sp>
      <p:sp>
        <p:nvSpPr>
          <p:cNvPr id="2" name="TextBox 1">
            <a:extLst>
              <a:ext uri="{FF2B5EF4-FFF2-40B4-BE49-F238E27FC236}">
                <a16:creationId xmlns:a16="http://schemas.microsoft.com/office/drawing/2014/main" id="{02375D00-3B0B-E52B-F4E9-EB845D13EDCF}"/>
              </a:ext>
            </a:extLst>
          </p:cNvPr>
          <p:cNvSpPr txBox="1"/>
          <p:nvPr/>
        </p:nvSpPr>
        <p:spPr>
          <a:xfrm>
            <a:off x="590137" y="5111330"/>
            <a:ext cx="2076531" cy="707886"/>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Dinh Hoang Luan</a:t>
            </a:r>
            <a:b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br>
            <a: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14-04-2025</a:t>
            </a:r>
            <a:endParaRPr kumimoji="0" lang="ko-KR" altLang="en-US"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endParaRPr>
          </a:p>
        </p:txBody>
      </p:sp>
    </p:spTree>
    <p:extLst>
      <p:ext uri="{BB962C8B-B14F-4D97-AF65-F5344CB8AC3E}">
        <p14:creationId xmlns:p14="http://schemas.microsoft.com/office/powerpoint/2010/main" val="1384329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73069-C3C9-54D7-BE29-AA92C028BC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3D280A-297C-DDB0-B844-D84846815FA3}"/>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Image Signal Processor Functional View</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302065F1-F840-DFC9-B3F7-5E1811AF15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FD363024-99C8-677B-4FF1-BB528471067D}"/>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46106E0-82FD-CFCC-8583-983F8794AC17}"/>
              </a:ext>
            </a:extLst>
          </p:cNvPr>
          <p:cNvSpPr txBox="1"/>
          <p:nvPr/>
        </p:nvSpPr>
        <p:spPr>
          <a:xfrm>
            <a:off x="417023" y="1073714"/>
            <a:ext cx="10177086" cy="369332"/>
          </a:xfrm>
          <a:prstGeom prst="rect">
            <a:avLst/>
          </a:prstGeom>
          <a:noFill/>
        </p:spPr>
        <p:txBody>
          <a:bodyPr wrap="square" rtlCol="0">
            <a:spAutoFit/>
          </a:bodyPr>
          <a:lstStyle/>
          <a:p>
            <a:pPr marL="342900" indent="-342900">
              <a:buFont typeface="Wingdings" panose="05000000000000000000" pitchFamily="2" charset="2"/>
              <a:buChar char="l"/>
            </a:pPr>
            <a:r>
              <a:rPr lang="en-US" b="0" dirty="0">
                <a:effectLst/>
                <a:latin typeface="Calibri" panose="020F0502020204030204" pitchFamily="34" charset="0"/>
                <a:ea typeface="Calibri" panose="020F0502020204030204" pitchFamily="34" charset="0"/>
                <a:cs typeface="Calibri" panose="020F0502020204030204" pitchFamily="34" charset="0"/>
              </a:rPr>
              <a:t>It support 4 input channels: RGGB, RCCB, RCCG, and </a:t>
            </a:r>
            <a:r>
              <a:rPr lang="en-US" b="0" dirty="0" err="1">
                <a:effectLst/>
                <a:latin typeface="Calibri" panose="020F0502020204030204" pitchFamily="34" charset="0"/>
                <a:ea typeface="Calibri" panose="020F0502020204030204" pitchFamily="34" charset="0"/>
                <a:cs typeface="Calibri" panose="020F0502020204030204" pitchFamily="34" charset="0"/>
              </a:rPr>
              <a:t>RYYCy</a:t>
            </a:r>
            <a:r>
              <a:rPr lang="en-US" b="0" dirty="0">
                <a:effectLst/>
                <a:latin typeface="Calibri" panose="020F0502020204030204" pitchFamily="34" charset="0"/>
                <a:ea typeface="Calibri" panose="020F0502020204030204" pitchFamily="34" charset="0"/>
                <a:cs typeface="Calibri" panose="020F0502020204030204" pitchFamily="34" charset="0"/>
              </a:rPr>
              <a:t> (each have their own function)</a:t>
            </a:r>
          </a:p>
        </p:txBody>
      </p:sp>
      <p:sp>
        <p:nvSpPr>
          <p:cNvPr id="9" name="TextBox 8">
            <a:extLst>
              <a:ext uri="{FF2B5EF4-FFF2-40B4-BE49-F238E27FC236}">
                <a16:creationId xmlns:a16="http://schemas.microsoft.com/office/drawing/2014/main" id="{06D109D9-00D5-DB4B-1B2E-0F9B22BCF495}"/>
              </a:ext>
            </a:extLst>
          </p:cNvPr>
          <p:cNvSpPr txBox="1"/>
          <p:nvPr/>
        </p:nvSpPr>
        <p:spPr>
          <a:xfrm>
            <a:off x="2619075" y="5690828"/>
            <a:ext cx="131286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Input Image</a:t>
            </a:r>
          </a:p>
        </p:txBody>
      </p:sp>
      <p:sp>
        <p:nvSpPr>
          <p:cNvPr id="11" name="TextBox 10">
            <a:extLst>
              <a:ext uri="{FF2B5EF4-FFF2-40B4-BE49-F238E27FC236}">
                <a16:creationId xmlns:a16="http://schemas.microsoft.com/office/drawing/2014/main" id="{612B4D00-4322-A965-5A40-7C4A14C68143}"/>
              </a:ext>
            </a:extLst>
          </p:cNvPr>
          <p:cNvSpPr txBox="1"/>
          <p:nvPr/>
        </p:nvSpPr>
        <p:spPr>
          <a:xfrm>
            <a:off x="8563072" y="5694787"/>
            <a:ext cx="1537280"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Output Image</a:t>
            </a:r>
          </a:p>
        </p:txBody>
      </p:sp>
      <p:pic>
        <p:nvPicPr>
          <p:cNvPr id="7" name="Picture 6">
            <a:extLst>
              <a:ext uri="{FF2B5EF4-FFF2-40B4-BE49-F238E27FC236}">
                <a16:creationId xmlns:a16="http://schemas.microsoft.com/office/drawing/2014/main" id="{F9AF2B21-F06E-763D-3B3A-A7E57D32B743}"/>
              </a:ext>
            </a:extLst>
          </p:cNvPr>
          <p:cNvPicPr>
            <a:picLocks noChangeAspect="1"/>
          </p:cNvPicPr>
          <p:nvPr/>
        </p:nvPicPr>
        <p:blipFill>
          <a:blip r:embed="rId3"/>
          <a:stretch>
            <a:fillRect/>
          </a:stretch>
        </p:blipFill>
        <p:spPr>
          <a:xfrm>
            <a:off x="1524000" y="1693837"/>
            <a:ext cx="9144000" cy="4786040"/>
          </a:xfrm>
          <a:prstGeom prst="rect">
            <a:avLst/>
          </a:prstGeom>
        </p:spPr>
      </p:pic>
      <p:sp>
        <p:nvSpPr>
          <p:cNvPr id="8" name="Rectangle 7">
            <a:extLst>
              <a:ext uri="{FF2B5EF4-FFF2-40B4-BE49-F238E27FC236}">
                <a16:creationId xmlns:a16="http://schemas.microsoft.com/office/drawing/2014/main" id="{0D3EA197-3FBB-3D21-597B-E751CC254A4A}"/>
              </a:ext>
            </a:extLst>
          </p:cNvPr>
          <p:cNvSpPr/>
          <p:nvPr/>
        </p:nvSpPr>
        <p:spPr>
          <a:xfrm>
            <a:off x="1339273" y="2161309"/>
            <a:ext cx="1145309" cy="228138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74146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507CC-0856-6F97-47F5-83E4A71555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3D66B6-7F4E-5DB6-E47B-605D3B6E5CEA}"/>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Image Signal Processor Functional View</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2E038B8A-3DA9-F2C4-F1AE-E8A4C3DBD6B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09A9AEDD-CD8A-7E72-FF94-2FEF949C3CBA}"/>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FB10781-1ED6-3195-929B-DF09752DE4FA}"/>
              </a:ext>
            </a:extLst>
          </p:cNvPr>
          <p:cNvSpPr txBox="1"/>
          <p:nvPr/>
        </p:nvSpPr>
        <p:spPr>
          <a:xfrm>
            <a:off x="417023" y="1073714"/>
            <a:ext cx="10888286" cy="1477328"/>
          </a:xfrm>
          <a:prstGeom prst="rect">
            <a:avLst/>
          </a:prstGeom>
          <a:noFill/>
        </p:spPr>
        <p:txBody>
          <a:bodyPr wrap="square" rtlCol="0">
            <a:spAutoFit/>
          </a:bodyPr>
          <a:lstStyle/>
          <a:p>
            <a:pPr marL="342900" indent="-342900" latinLnBrk="0">
              <a:buFont typeface="Wingdings" panose="05000000000000000000" pitchFamily="2" charset="2"/>
              <a:buChar char="l"/>
            </a:pPr>
            <a:r>
              <a:rPr lang="en-US" i="0" dirty="0">
                <a:solidFill>
                  <a:srgbClr val="3A3A3A"/>
                </a:solidFill>
                <a:latin typeface="Calibri" panose="020F0502020204030204" pitchFamily="34" charset="0"/>
                <a:ea typeface="Calibri" panose="020F0502020204030204" pitchFamily="34" charset="0"/>
                <a:cs typeface="Calibri" panose="020F0502020204030204" pitchFamily="34" charset="0"/>
              </a:rPr>
              <a:t>I</a:t>
            </a:r>
            <a:r>
              <a:rPr lang="en-US" b="0" i="0" dirty="0">
                <a:solidFill>
                  <a:srgbClr val="3A3A3A"/>
                </a:solidFill>
                <a:effectLst/>
                <a:latin typeface="Calibri" panose="020F0502020204030204" pitchFamily="34" charset="0"/>
                <a:ea typeface="Calibri" panose="020F0502020204030204" pitchFamily="34" charset="0"/>
                <a:cs typeface="Calibri" panose="020F0502020204030204" pitchFamily="34" charset="0"/>
              </a:rPr>
              <a:t>n automotive applications, the ability to operate in low-luminance (low-light) conditions is critical</a:t>
            </a:r>
          </a:p>
          <a:p>
            <a:pPr marL="342900" indent="-342900" latinLnBrk="0">
              <a:buFont typeface="Wingdings" panose="05000000000000000000" pitchFamily="2" charset="2"/>
              <a:buChar char="l"/>
            </a:pPr>
            <a:r>
              <a:rPr lang="en-US" b="0" i="0" dirty="0">
                <a:solidFill>
                  <a:srgbClr val="3A3A3A"/>
                </a:solidFill>
                <a:effectLst/>
                <a:latin typeface="Calibri" panose="020F0502020204030204" pitchFamily="34" charset="0"/>
                <a:ea typeface="Calibri" panose="020F0502020204030204" pitchFamily="34" charset="0"/>
                <a:cs typeface="Calibri" panose="020F0502020204030204" pitchFamily="34" charset="0"/>
              </a:rPr>
              <a:t>In </a:t>
            </a:r>
            <a:r>
              <a:rPr lang="en-US" dirty="0">
                <a:solidFill>
                  <a:srgbClr val="3A3A3A"/>
                </a:solidFill>
                <a:latin typeface="Calibri" panose="020F0502020204030204" pitchFamily="34" charset="0"/>
                <a:ea typeface="Calibri" panose="020F0502020204030204" pitchFamily="34" charset="0"/>
                <a:cs typeface="Calibri" panose="020F0502020204030204" pitchFamily="34" charset="0"/>
              </a:rPr>
              <a:t>M</a:t>
            </a:r>
            <a:r>
              <a:rPr lang="en-US" b="0" i="0" dirty="0">
                <a:solidFill>
                  <a:srgbClr val="3A3A3A"/>
                </a:solidFill>
                <a:effectLst/>
                <a:latin typeface="Calibri" panose="020F0502020204030204" pitchFamily="34" charset="0"/>
                <a:ea typeface="Calibri" panose="020F0502020204030204" pitchFamily="34" charset="0"/>
                <a:cs typeface="Calibri" panose="020F0502020204030204" pitchFamily="34" charset="0"/>
              </a:rPr>
              <a:t>achine Version, It many don't need color fidelity for pedestrian, car or object detection but need low noise.</a:t>
            </a:r>
          </a:p>
          <a:p>
            <a:pPr marL="342900" indent="-342900" latinLnBrk="0">
              <a:buFont typeface="Wingdings" panose="05000000000000000000" pitchFamily="2" charset="2"/>
              <a:buChar char="l"/>
            </a:pPr>
            <a:r>
              <a:rPr lang="en-US" dirty="0">
                <a:solidFill>
                  <a:srgbClr val="3A3A3A"/>
                </a:solidFill>
                <a:latin typeface="Calibri" panose="020F0502020204030204" pitchFamily="34" charset="0"/>
                <a:ea typeface="Calibri" panose="020F0502020204030204" pitchFamily="34" charset="0"/>
                <a:cs typeface="Calibri" panose="020F0502020204030204" pitchFamily="34" charset="0"/>
              </a:rPr>
              <a:t>A significant benefit of the Bayer pattern is its ability to replicate colors in a manner highly similar to human visual perception. However, the RGB filters in the Bayer pattern present a drawback in performance under low-light conditions.</a:t>
            </a:r>
          </a:p>
        </p:txBody>
      </p:sp>
      <p:pic>
        <p:nvPicPr>
          <p:cNvPr id="8194" name="Picture 2">
            <a:extLst>
              <a:ext uri="{FF2B5EF4-FFF2-40B4-BE49-F238E27FC236}">
                <a16:creationId xmlns:a16="http://schemas.microsoft.com/office/drawing/2014/main" id="{F8488F11-EB66-A1DC-59BF-46FB383CD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94561"/>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1CFBCA-A05B-DBE6-797E-F284368F47D6}"/>
              </a:ext>
            </a:extLst>
          </p:cNvPr>
          <p:cNvSpPr txBox="1"/>
          <p:nvPr/>
        </p:nvSpPr>
        <p:spPr>
          <a:xfrm>
            <a:off x="4082473" y="6110787"/>
            <a:ext cx="4027054" cy="369332"/>
          </a:xfrm>
          <a:prstGeom prst="rect">
            <a:avLst/>
          </a:prstGeom>
          <a:noFill/>
        </p:spPr>
        <p:txBody>
          <a:bodyPr wrap="square">
            <a:spAutoFit/>
          </a:bodyPr>
          <a:lstStyle/>
          <a:p>
            <a:r>
              <a:rPr lang="en-US" b="1" i="0" dirty="0">
                <a:solidFill>
                  <a:srgbClr val="3A3A3A"/>
                </a:solidFill>
                <a:effectLst/>
                <a:latin typeface="Calibri" panose="020F0502020204030204" pitchFamily="34" charset="0"/>
                <a:ea typeface="Calibri" panose="020F0502020204030204" pitchFamily="34" charset="0"/>
                <a:cs typeface="Calibri" panose="020F0502020204030204" pitchFamily="34" charset="0"/>
              </a:rPr>
              <a:t>Image with significant noise in low-light </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996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6FFD0-F160-4908-E0CA-2CD8F36B3B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DC68A8-C962-6EBC-95D5-4907EBABB5DF}"/>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Image Signal Processor Functional View</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03762EE0-7AD3-6BA7-742A-6A811C5C37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5E01C1BB-6F04-6B2E-1546-619C3ABFC93D}"/>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7F600A1-7041-67EC-F25C-58A727795721}"/>
              </a:ext>
            </a:extLst>
          </p:cNvPr>
          <p:cNvPicPr>
            <a:picLocks noChangeAspect="1"/>
          </p:cNvPicPr>
          <p:nvPr/>
        </p:nvPicPr>
        <p:blipFill>
          <a:blip r:embed="rId3"/>
          <a:srcRect b="408"/>
          <a:stretch/>
        </p:blipFill>
        <p:spPr>
          <a:xfrm>
            <a:off x="1006764" y="1859152"/>
            <a:ext cx="10178472" cy="4303824"/>
          </a:xfrm>
          <a:prstGeom prst="rect">
            <a:avLst/>
          </a:prstGeom>
        </p:spPr>
      </p:pic>
      <p:sp>
        <p:nvSpPr>
          <p:cNvPr id="8" name="TextBox 7">
            <a:extLst>
              <a:ext uri="{FF2B5EF4-FFF2-40B4-BE49-F238E27FC236}">
                <a16:creationId xmlns:a16="http://schemas.microsoft.com/office/drawing/2014/main" id="{DF20CBEB-447A-0DCD-5FD4-32EBF1C9D56D}"/>
              </a:ext>
            </a:extLst>
          </p:cNvPr>
          <p:cNvSpPr txBox="1"/>
          <p:nvPr/>
        </p:nvSpPr>
        <p:spPr>
          <a:xfrm>
            <a:off x="417023" y="1073714"/>
            <a:ext cx="10537304" cy="646331"/>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An example of different type CFA formats use on automotive.</a:t>
            </a:r>
          </a:p>
          <a:p>
            <a:pPr marL="342900" indent="-342900">
              <a:buFont typeface="Wingdings" panose="05000000000000000000" pitchFamily="2" charset="2"/>
              <a:buChar char="l"/>
            </a:pPr>
            <a:r>
              <a:rPr lang="en-US" b="0" i="0" dirty="0">
                <a:effectLst/>
                <a:latin typeface="Calibri" panose="020F0502020204030204" pitchFamily="34" charset="0"/>
                <a:ea typeface="Calibri" panose="020F0502020204030204" pitchFamily="34" charset="0"/>
                <a:cs typeface="Calibri" panose="020F0502020204030204" pitchFamily="34" charset="0"/>
              </a:rPr>
              <a:t>These CFAs significantly affect two critical image quality parameters: noise performance and </a:t>
            </a:r>
            <a:r>
              <a:rPr lang="en-US" b="0" i="0" dirty="0" err="1">
                <a:effectLst/>
                <a:latin typeface="Calibri" panose="020F0502020204030204" pitchFamily="34" charset="0"/>
                <a:ea typeface="Calibri" panose="020F0502020204030204" pitchFamily="34" charset="0"/>
                <a:cs typeface="Calibri" panose="020F0502020204030204" pitchFamily="34" charset="0"/>
              </a:rPr>
              <a:t>colour</a:t>
            </a:r>
            <a:r>
              <a:rPr lang="en-US" b="0" i="0" dirty="0">
                <a:effectLst/>
                <a:latin typeface="Calibri" panose="020F0502020204030204" pitchFamily="34" charset="0"/>
                <a:ea typeface="Calibri" panose="020F0502020204030204" pitchFamily="34" charset="0"/>
                <a:cs typeface="Calibri" panose="020F0502020204030204" pitchFamily="34" charset="0"/>
              </a:rPr>
              <a:t> fidelity.</a:t>
            </a:r>
            <a:endParaRPr lang="en-US" b="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40A1D3F5-19D6-324E-2CFF-7855A62161B4}"/>
              </a:ext>
            </a:extLst>
          </p:cNvPr>
          <p:cNvSpPr/>
          <p:nvPr/>
        </p:nvSpPr>
        <p:spPr>
          <a:xfrm>
            <a:off x="914400" y="3851564"/>
            <a:ext cx="3777673" cy="23114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73605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9E326-9141-10EE-2F33-EDD85D5BAA9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2225276-1E90-B81C-0536-4C129EBD973A}"/>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RGGB = Red-Green-Green-Blue</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CAD37E2B-A1E5-3738-78E1-0176095A4BF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2FF9D5D0-0998-1416-486F-9E6205061A9A}"/>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155CB10-9447-462B-B29B-33D6D0853B39}"/>
              </a:ext>
            </a:extLst>
          </p:cNvPr>
          <p:cNvSpPr txBox="1"/>
          <p:nvPr/>
        </p:nvSpPr>
        <p:spPr>
          <a:xfrm>
            <a:off x="417023" y="1073714"/>
            <a:ext cx="10518832" cy="923330"/>
          </a:xfrm>
          <a:prstGeom prst="rect">
            <a:avLst/>
          </a:prstGeom>
          <a:noFill/>
        </p:spPr>
        <p:txBody>
          <a:bodyPr wrap="square" rtlCol="0">
            <a:spAutoFit/>
          </a:bodyPr>
          <a:lstStyle/>
          <a:p>
            <a:pPr marL="342900" indent="-342900">
              <a:buFont typeface="Wingdings" panose="05000000000000000000" pitchFamily="2" charset="2"/>
              <a:buChar char="l"/>
            </a:pPr>
            <a:r>
              <a:rPr lang="en-US" b="0" i="0" dirty="0">
                <a:effectLst/>
                <a:latin typeface="Calibri" panose="020F0502020204030204" pitchFamily="34" charset="0"/>
                <a:ea typeface="Calibri" panose="020F0502020204030204" pitchFamily="34" charset="0"/>
                <a:cs typeface="Calibri" panose="020F0502020204030204" pitchFamily="34" charset="0"/>
              </a:rPr>
              <a:t>The RGGB pattern, also known as Bayer pattern</a:t>
            </a:r>
            <a:endParaRPr lang="en-US" b="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l"/>
            </a:pPr>
            <a:r>
              <a:rPr lang="en-US" b="0" dirty="0">
                <a:effectLst/>
                <a:latin typeface="Calibri" panose="020F0502020204030204" pitchFamily="34" charset="0"/>
                <a:ea typeface="Calibri" panose="020F0502020204030204" pitchFamily="34" charset="0"/>
                <a:cs typeface="Calibri" panose="020F0502020204030204" pitchFamily="34" charset="0"/>
              </a:rPr>
              <a:t>Pros: Conduct noise performance, </a:t>
            </a:r>
            <a:r>
              <a:rPr lang="en-US" b="0" i="0" dirty="0">
                <a:effectLst/>
                <a:latin typeface="Calibri" panose="020F0502020204030204" pitchFamily="34" charset="0"/>
                <a:ea typeface="Calibri" panose="020F0502020204030204" pitchFamily="34" charset="0"/>
                <a:cs typeface="Calibri" panose="020F0502020204030204" pitchFamily="34" charset="0"/>
              </a:rPr>
              <a:t>offers excellent color fidelity.</a:t>
            </a:r>
          </a:p>
          <a:p>
            <a:pPr marL="342900" indent="-34290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Cons: </a:t>
            </a:r>
            <a:r>
              <a:rPr lang="en-US" b="0" i="0" dirty="0">
                <a:effectLst/>
                <a:latin typeface="Calibri" panose="020F0502020204030204" pitchFamily="34" charset="0"/>
                <a:ea typeface="Calibri" panose="020F0502020204030204" pitchFamily="34" charset="0"/>
                <a:cs typeface="Calibri" panose="020F0502020204030204" pitchFamily="34" charset="0"/>
              </a:rPr>
              <a:t> Higher noise levels in low-light condition, may compromise color accuracy.</a:t>
            </a:r>
            <a:endParaRPr lang="en-US"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AD2CB29-9223-A0FE-D5A1-694257410C70}"/>
              </a:ext>
            </a:extLst>
          </p:cNvPr>
          <p:cNvPicPr>
            <a:picLocks noChangeAspect="1"/>
          </p:cNvPicPr>
          <p:nvPr/>
        </p:nvPicPr>
        <p:blipFill>
          <a:blip r:embed="rId3"/>
          <a:stretch>
            <a:fillRect/>
          </a:stretch>
        </p:blipFill>
        <p:spPr>
          <a:xfrm>
            <a:off x="6853616" y="27161"/>
            <a:ext cx="968380" cy="954198"/>
          </a:xfrm>
          <a:prstGeom prst="rect">
            <a:avLst/>
          </a:prstGeom>
        </p:spPr>
      </p:pic>
      <p:pic>
        <p:nvPicPr>
          <p:cNvPr id="18" name="Picture 17">
            <a:extLst>
              <a:ext uri="{FF2B5EF4-FFF2-40B4-BE49-F238E27FC236}">
                <a16:creationId xmlns:a16="http://schemas.microsoft.com/office/drawing/2014/main" id="{23A031CD-BEC3-A9C8-8689-6E2A1EFF7ABB}"/>
              </a:ext>
            </a:extLst>
          </p:cNvPr>
          <p:cNvPicPr>
            <a:picLocks noChangeAspect="1"/>
          </p:cNvPicPr>
          <p:nvPr/>
        </p:nvPicPr>
        <p:blipFill>
          <a:blip r:embed="rId4"/>
          <a:stretch>
            <a:fillRect/>
          </a:stretch>
        </p:blipFill>
        <p:spPr>
          <a:xfrm>
            <a:off x="3168073" y="2290935"/>
            <a:ext cx="5855854" cy="3308416"/>
          </a:xfrm>
          <a:prstGeom prst="rect">
            <a:avLst/>
          </a:prstGeom>
        </p:spPr>
      </p:pic>
      <p:sp>
        <p:nvSpPr>
          <p:cNvPr id="19" name="TextBox 18">
            <a:extLst>
              <a:ext uri="{FF2B5EF4-FFF2-40B4-BE49-F238E27FC236}">
                <a16:creationId xmlns:a16="http://schemas.microsoft.com/office/drawing/2014/main" id="{A3C158AE-1968-C89B-CD74-86ED0B6056D4}"/>
              </a:ext>
            </a:extLst>
          </p:cNvPr>
          <p:cNvSpPr txBox="1"/>
          <p:nvPr/>
        </p:nvSpPr>
        <p:spPr>
          <a:xfrm>
            <a:off x="4236746" y="5708576"/>
            <a:ext cx="4206187"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RGGB in low-light and high-light conditions</a:t>
            </a:r>
          </a:p>
        </p:txBody>
      </p:sp>
    </p:spTree>
    <p:extLst>
      <p:ext uri="{BB962C8B-B14F-4D97-AF65-F5344CB8AC3E}">
        <p14:creationId xmlns:p14="http://schemas.microsoft.com/office/powerpoint/2010/main" val="1905393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C731B6-EB5B-CCFE-AB31-78DC6CF433ED}"/>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24AA253-4C85-A4DF-EE5E-5D9651FF3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맑은 고딕" panose="020F0502020204030204"/>
              <a:ea typeface="+mn-ea"/>
              <a:cs typeface="+mn-cs"/>
            </a:endParaRPr>
          </a:p>
        </p:txBody>
      </p:sp>
      <p:pic>
        <p:nvPicPr>
          <p:cNvPr id="5" name="그림 4">
            <a:extLst>
              <a:ext uri="{FF2B5EF4-FFF2-40B4-BE49-F238E27FC236}">
                <a16:creationId xmlns:a16="http://schemas.microsoft.com/office/drawing/2014/main" id="{9C070222-E370-3977-5D98-5F9C8385D663}"/>
              </a:ext>
            </a:extLst>
          </p:cNvPr>
          <p:cNvPicPr>
            <a:picLocks noChangeAspect="1"/>
          </p:cNvPicPr>
          <p:nvPr/>
        </p:nvPicPr>
        <p:blipFill rotWithShape="1">
          <a:blip r:embed="rId3">
            <a:duotone>
              <a:schemeClr val="bg2">
                <a:shade val="45000"/>
                <a:satMod val="135000"/>
              </a:schemeClr>
              <a:prstClr val="white"/>
            </a:duotone>
          </a:blip>
          <a:srcRect l="7915" r="28252" b="-1"/>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FB4606D8-C3B0-49D6-9204-8C70C6E5F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맑은 고딕" panose="020F0502020204030204"/>
              <a:ea typeface="+mn-ea"/>
              <a:cs typeface="+mn-cs"/>
            </a:endParaRPr>
          </a:p>
        </p:txBody>
      </p:sp>
      <p:sp>
        <p:nvSpPr>
          <p:cNvPr id="24" name="Rectangle 23">
            <a:extLst>
              <a:ext uri="{FF2B5EF4-FFF2-40B4-BE49-F238E27FC236}">
                <a16:creationId xmlns:a16="http://schemas.microsoft.com/office/drawing/2014/main" id="{BD2FE1EF-3F22-5A6E-09B2-46AAE4DC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8CF7994-8137-CA03-6C79-A062F476B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직사각형 2">
            <a:extLst>
              <a:ext uri="{FF2B5EF4-FFF2-40B4-BE49-F238E27FC236}">
                <a16:creationId xmlns:a16="http://schemas.microsoft.com/office/drawing/2014/main" id="{00B5EC6B-9EF7-6AFA-0284-0DC84A42BCAA}"/>
              </a:ext>
            </a:extLst>
          </p:cNvPr>
          <p:cNvSpPr/>
          <p:nvPr/>
        </p:nvSpPr>
        <p:spPr>
          <a:xfrm>
            <a:off x="276225" y="533400"/>
            <a:ext cx="1314450" cy="4396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84AACC50-0C25-1DFA-8EC7-D8A8F304D6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08"/>
          <a:stretch/>
        </p:blipFill>
        <p:spPr>
          <a:xfrm>
            <a:off x="276225" y="1420960"/>
            <a:ext cx="3441491" cy="2083970"/>
          </a:xfrm>
          <a:prstGeom prst="rect">
            <a:avLst/>
          </a:prstGeom>
        </p:spPr>
      </p:pic>
      <p:pic>
        <p:nvPicPr>
          <p:cNvPr id="8" name="그림 7">
            <a:extLst>
              <a:ext uri="{FF2B5EF4-FFF2-40B4-BE49-F238E27FC236}">
                <a16:creationId xmlns:a16="http://schemas.microsoft.com/office/drawing/2014/main" id="{570CFEBF-B4A4-2E8E-0981-0C65321D1F42}"/>
              </a:ext>
            </a:extLst>
          </p:cNvPr>
          <p:cNvPicPr>
            <a:picLocks noChangeAspect="1"/>
          </p:cNvPicPr>
          <p:nvPr/>
        </p:nvPicPr>
        <p:blipFill>
          <a:blip r:embed="rId5"/>
          <a:stretch>
            <a:fillRect/>
          </a:stretch>
        </p:blipFill>
        <p:spPr>
          <a:xfrm>
            <a:off x="0" y="4398520"/>
            <a:ext cx="4618182" cy="333375"/>
          </a:xfrm>
          <a:prstGeom prst="rect">
            <a:avLst/>
          </a:prstGeom>
        </p:spPr>
      </p:pic>
      <p:sp>
        <p:nvSpPr>
          <p:cNvPr id="6" name="TextBox 5">
            <a:extLst>
              <a:ext uri="{FF2B5EF4-FFF2-40B4-BE49-F238E27FC236}">
                <a16:creationId xmlns:a16="http://schemas.microsoft.com/office/drawing/2014/main" id="{17EAF3D9-A723-2228-8999-066D060D42EA}"/>
              </a:ext>
            </a:extLst>
          </p:cNvPr>
          <p:cNvSpPr txBox="1"/>
          <p:nvPr/>
        </p:nvSpPr>
        <p:spPr>
          <a:xfrm>
            <a:off x="590137" y="3364661"/>
            <a:ext cx="3894464" cy="76944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Color Overview</a:t>
            </a:r>
            <a:endParaRPr kumimoji="0" lang="ko-KR" altLang="en-US" sz="44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endParaRPr>
          </a:p>
        </p:txBody>
      </p:sp>
      <p:sp>
        <p:nvSpPr>
          <p:cNvPr id="7" name="TextBox 6">
            <a:extLst>
              <a:ext uri="{FF2B5EF4-FFF2-40B4-BE49-F238E27FC236}">
                <a16:creationId xmlns:a16="http://schemas.microsoft.com/office/drawing/2014/main" id="{4561EDB5-E3D8-D2D4-94FD-BA6E116F7B38}"/>
              </a:ext>
            </a:extLst>
          </p:cNvPr>
          <p:cNvSpPr txBox="1"/>
          <p:nvPr/>
        </p:nvSpPr>
        <p:spPr>
          <a:xfrm>
            <a:off x="3080073" y="2298093"/>
            <a:ext cx="1275286" cy="83099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Automotive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Fabless</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Company</a:t>
            </a:r>
            <a:endParaRPr kumimoji="0" lang="ko-KR" altLang="en-US" sz="1600" b="0" i="0" u="none" strike="noStrike" kern="1200" cap="none" spc="0" normalizeH="0" baseline="0" noProof="0" dirty="0">
              <a:ln>
                <a:noFill/>
              </a:ln>
              <a:solidFill>
                <a:prstClr val="black"/>
              </a:solidFill>
              <a:effectLst/>
              <a:uLnTx/>
              <a:uFillTx/>
              <a:latin typeface="Tahoma" panose="020B0604030504040204" pitchFamily="34" charset="0"/>
              <a:ea typeface="맑은 고딕" panose="020B0503020000020004" pitchFamily="50" charset="-127"/>
              <a:cs typeface="Tahoma" panose="020B0604030504040204" pitchFamily="34" charset="0"/>
            </a:endParaRPr>
          </a:p>
        </p:txBody>
      </p:sp>
      <p:sp>
        <p:nvSpPr>
          <p:cNvPr id="2" name="TextBox 1">
            <a:extLst>
              <a:ext uri="{FF2B5EF4-FFF2-40B4-BE49-F238E27FC236}">
                <a16:creationId xmlns:a16="http://schemas.microsoft.com/office/drawing/2014/main" id="{90797ACD-8FB7-0FAF-AE6F-1743931968D8}"/>
              </a:ext>
            </a:extLst>
          </p:cNvPr>
          <p:cNvSpPr txBox="1"/>
          <p:nvPr/>
        </p:nvSpPr>
        <p:spPr>
          <a:xfrm>
            <a:off x="590137" y="5111330"/>
            <a:ext cx="2076531" cy="707886"/>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Dinh Hoang Luan</a:t>
            </a:r>
            <a:b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br>
            <a:r>
              <a:rPr kumimoji="0" lang="en-US" altLang="ko-KR"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rPr>
              <a:t>14-04-2025</a:t>
            </a:r>
            <a:endParaRPr kumimoji="0" lang="ko-KR" altLang="en-US" sz="2000" b="0" i="0" u="none" strike="noStrike" kern="1200" cap="none" spc="0" normalizeH="0" baseline="0" noProof="0" dirty="0">
              <a:ln>
                <a:noFill/>
              </a:ln>
              <a:solidFill>
                <a:prstClr val="black"/>
              </a:solidFill>
              <a:effectLst/>
              <a:uLnTx/>
              <a:uFillTx/>
              <a:latin typeface="Franklin Gothic Medium" panose="020B0603020102020204" pitchFamily="34" charset="0"/>
              <a:ea typeface="맑은 고딕" panose="020B0503020000020004" pitchFamily="50" charset="-127"/>
              <a:cs typeface="+mn-cs"/>
            </a:endParaRPr>
          </a:p>
        </p:txBody>
      </p:sp>
    </p:spTree>
    <p:extLst>
      <p:ext uri="{BB962C8B-B14F-4D97-AF65-F5344CB8AC3E}">
        <p14:creationId xmlns:p14="http://schemas.microsoft.com/office/powerpoint/2010/main" val="3272870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8AB48-903E-AD86-D087-3DE67F02654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3E70885-05BF-3A9F-E1EA-10CE1260C23F}"/>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RCCB = Red-Clear-Clear-Blue</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0A238C7E-2B37-B744-1149-F045DBAFDDC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365699E9-06D4-58B1-971B-8E65339A808B}"/>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8007328-E651-932D-81C4-2C851A5B35A9}"/>
              </a:ext>
            </a:extLst>
          </p:cNvPr>
          <p:cNvSpPr txBox="1"/>
          <p:nvPr/>
        </p:nvSpPr>
        <p:spPr>
          <a:xfrm>
            <a:off x="417022" y="1073714"/>
            <a:ext cx="11678227" cy="2031325"/>
          </a:xfrm>
          <a:prstGeom prst="rect">
            <a:avLst/>
          </a:prstGeom>
          <a:noFill/>
        </p:spPr>
        <p:txBody>
          <a:bodyPr wrap="square" rtlCol="0">
            <a:spAutoFit/>
          </a:bodyPr>
          <a:lstStyle/>
          <a:p>
            <a:pPr marL="342900" indent="-342900" latinLnBrk="0">
              <a:buFont typeface="Wingdings" panose="05000000000000000000" pitchFamily="2" charset="2"/>
              <a:buChar char="l"/>
            </a:pPr>
            <a:r>
              <a:rPr lang="en-US" b="0" i="0" dirty="0">
                <a:effectLst/>
                <a:latin typeface="Calibri" panose="020F0502020204030204" pitchFamily="34" charset="0"/>
                <a:ea typeface="Calibri" panose="020F0502020204030204" pitchFamily="34" charset="0"/>
                <a:cs typeface="Calibri" panose="020F0502020204030204" pitchFamily="34" charset="0"/>
              </a:rPr>
              <a:t>RCCB is the simple replacement of green(G) channel by clear(C) channel from RGGB. The purpose of the RCCB pattern is to enhance light sensitivity with clear pixels.</a:t>
            </a:r>
          </a:p>
          <a:p>
            <a:pPr marL="342900" indent="-342900" latinLnBrk="0">
              <a:buFont typeface="Wingdings" panose="05000000000000000000" pitchFamily="2" charset="2"/>
              <a:buChar char="l"/>
            </a:pPr>
            <a:r>
              <a:rPr lang="en-US" b="0" i="0" dirty="0">
                <a:solidFill>
                  <a:srgbClr val="3A3A3A"/>
                </a:solidFill>
                <a:effectLst/>
                <a:latin typeface="Calibri" panose="020F0502020204030204" pitchFamily="34" charset="0"/>
                <a:ea typeface="Calibri" panose="020F0502020204030204" pitchFamily="34" charset="0"/>
                <a:cs typeface="Calibri" panose="020F0502020204030204" pitchFamily="34" charset="0"/>
              </a:rPr>
              <a:t>“Clear” includes the green wavelengths, it provides improved luminance information as well as good color information with the red and blue pixels.</a:t>
            </a:r>
            <a:endParaRPr lang="en-US" b="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latinLnBrk="0">
              <a:buFont typeface="Wingdings" panose="05000000000000000000" pitchFamily="2" charset="2"/>
              <a:buChar char="l"/>
            </a:pPr>
            <a:r>
              <a:rPr lang="en-US" b="0" dirty="0">
                <a:effectLst/>
                <a:latin typeface="Calibri" panose="020F0502020204030204" pitchFamily="34" charset="0"/>
                <a:ea typeface="Calibri" panose="020F0502020204030204" pitchFamily="34" charset="0"/>
                <a:cs typeface="Calibri" panose="020F0502020204030204" pitchFamily="34" charset="0"/>
              </a:rPr>
              <a:t>Pros: Due to its clear pixels, it offers excellent noise performance, particularly in low-light scenarios. </a:t>
            </a:r>
            <a:r>
              <a:rPr lang="en-US" dirty="0">
                <a:latin typeface="Calibri" panose="020F0502020204030204" pitchFamily="34" charset="0"/>
                <a:ea typeface="Calibri" panose="020F0502020204030204" pitchFamily="34" charset="0"/>
                <a:cs typeface="Calibri" panose="020F0502020204030204" pitchFamily="34" charset="0"/>
              </a:rPr>
              <a:t>Improved night vision capability.</a:t>
            </a:r>
            <a:endParaRPr lang="en-US"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latinLnBrk="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Cons: Reduced color accuracy due to fewer colored pixels (show the example below).</a:t>
            </a:r>
            <a:endParaRPr lang="en-US"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DA51BD5-0942-BDE9-A94F-4C3215CE0F48}"/>
              </a:ext>
            </a:extLst>
          </p:cNvPr>
          <p:cNvPicPr>
            <a:picLocks noChangeAspect="1"/>
          </p:cNvPicPr>
          <p:nvPr/>
        </p:nvPicPr>
        <p:blipFill>
          <a:blip r:embed="rId3"/>
          <a:stretch>
            <a:fillRect/>
          </a:stretch>
        </p:blipFill>
        <p:spPr>
          <a:xfrm>
            <a:off x="6453436" y="58282"/>
            <a:ext cx="1018782" cy="1015432"/>
          </a:xfrm>
          <a:prstGeom prst="rect">
            <a:avLst/>
          </a:prstGeom>
        </p:spPr>
      </p:pic>
      <p:pic>
        <p:nvPicPr>
          <p:cNvPr id="9" name="Picture 8">
            <a:extLst>
              <a:ext uri="{FF2B5EF4-FFF2-40B4-BE49-F238E27FC236}">
                <a16:creationId xmlns:a16="http://schemas.microsoft.com/office/drawing/2014/main" id="{68758D81-672D-F4FE-F7FB-D9030A4BAD31}"/>
              </a:ext>
            </a:extLst>
          </p:cNvPr>
          <p:cNvPicPr>
            <a:picLocks noChangeAspect="1"/>
          </p:cNvPicPr>
          <p:nvPr/>
        </p:nvPicPr>
        <p:blipFill>
          <a:blip r:embed="rId4"/>
          <a:stretch>
            <a:fillRect/>
          </a:stretch>
        </p:blipFill>
        <p:spPr>
          <a:xfrm>
            <a:off x="3402064" y="3189476"/>
            <a:ext cx="5584918" cy="2728098"/>
          </a:xfrm>
          <a:prstGeom prst="rect">
            <a:avLst/>
          </a:prstGeom>
        </p:spPr>
      </p:pic>
      <p:sp>
        <p:nvSpPr>
          <p:cNvPr id="12" name="TextBox 11">
            <a:extLst>
              <a:ext uri="{FF2B5EF4-FFF2-40B4-BE49-F238E27FC236}">
                <a16:creationId xmlns:a16="http://schemas.microsoft.com/office/drawing/2014/main" id="{BF7B147D-2FCB-CCAF-96E8-1E41CEF8422D}"/>
              </a:ext>
            </a:extLst>
          </p:cNvPr>
          <p:cNvSpPr txBox="1"/>
          <p:nvPr/>
        </p:nvSpPr>
        <p:spPr>
          <a:xfrm>
            <a:off x="3317063" y="6030600"/>
            <a:ext cx="5831787"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Yellow/Red traffic signal detection by RGB camera and RCCB</a:t>
            </a:r>
          </a:p>
        </p:txBody>
      </p:sp>
    </p:spTree>
    <p:extLst>
      <p:ext uri="{BB962C8B-B14F-4D97-AF65-F5344CB8AC3E}">
        <p14:creationId xmlns:p14="http://schemas.microsoft.com/office/powerpoint/2010/main" val="3176868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1C84-C5F4-7D9A-ADF4-F814A37296B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DD3535-C91F-68D9-AEDA-2198691A5996}"/>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RCCG = Red-Clear-Clear-Green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A0225282-A6D8-544C-DC4F-7D4829C361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34CA87BD-120D-BA19-FDDE-4138CB740C6D}"/>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874BA5B-5688-1B12-9005-4B1EFFB5C0E4}"/>
              </a:ext>
            </a:extLst>
          </p:cNvPr>
          <p:cNvSpPr txBox="1"/>
          <p:nvPr/>
        </p:nvSpPr>
        <p:spPr>
          <a:xfrm>
            <a:off x="417023" y="1073714"/>
            <a:ext cx="11451704" cy="1200329"/>
          </a:xfrm>
          <a:prstGeom prst="rect">
            <a:avLst/>
          </a:prstGeom>
          <a:noFill/>
        </p:spPr>
        <p:txBody>
          <a:bodyPr wrap="square" rtlCol="0">
            <a:spAutoFit/>
          </a:bodyPr>
          <a:lstStyle/>
          <a:p>
            <a:pPr marL="342900" indent="-342900" latinLnBrk="0">
              <a:buFont typeface="Wingdings" panose="05000000000000000000" pitchFamily="2" charset="2"/>
              <a:buChar char="l"/>
            </a:pPr>
            <a:r>
              <a:rPr lang="en-US" b="0" i="0" dirty="0">
                <a:effectLst/>
                <a:latin typeface="Calibri" panose="020F0502020204030204" pitchFamily="34" charset="0"/>
                <a:ea typeface="Calibri" panose="020F0502020204030204" pitchFamily="34" charset="0"/>
                <a:cs typeface="Calibri" panose="020F0502020204030204" pitchFamily="34" charset="0"/>
              </a:rPr>
              <a:t>The concept of </a:t>
            </a:r>
            <a:r>
              <a:rPr lang="en-US" b="0" i="0" dirty="0" err="1">
                <a:effectLst/>
                <a:latin typeface="Calibri" panose="020F0502020204030204" pitchFamily="34" charset="0"/>
                <a:ea typeface="Calibri" panose="020F0502020204030204" pitchFamily="34" charset="0"/>
                <a:cs typeface="Calibri" panose="020F0502020204030204" pitchFamily="34" charset="0"/>
              </a:rPr>
              <a:t>RYYCy</a:t>
            </a:r>
            <a:r>
              <a:rPr lang="en-US" b="0" i="0" dirty="0">
                <a:effectLst/>
                <a:latin typeface="Calibri" panose="020F0502020204030204" pitchFamily="34" charset="0"/>
                <a:ea typeface="Calibri" panose="020F0502020204030204" pitchFamily="34" charset="0"/>
                <a:cs typeface="Calibri" panose="020F0502020204030204" pitchFamily="34" charset="0"/>
              </a:rPr>
              <a:t> aims at higher sensitivity in two channels replacing green(G) to yellow(Y) and blue(B) to cyan(Cy) with keeping red(R) channel to be a pure color.</a:t>
            </a:r>
          </a:p>
          <a:p>
            <a:pPr marL="342900" indent="-342900" latinLnBrk="0">
              <a:buFont typeface="Wingdings" panose="05000000000000000000" pitchFamily="2" charset="2"/>
              <a:buChar char="l"/>
            </a:pPr>
            <a:r>
              <a:rPr lang="en-US" b="0" dirty="0">
                <a:effectLst/>
                <a:latin typeface="Calibri" panose="020F0502020204030204" pitchFamily="34" charset="0"/>
                <a:ea typeface="Calibri" panose="020F0502020204030204" pitchFamily="34" charset="0"/>
                <a:cs typeface="Calibri" panose="020F0502020204030204" pitchFamily="34" charset="0"/>
              </a:rPr>
              <a:t>Pros: </a:t>
            </a:r>
            <a:r>
              <a:rPr lang="en-US" dirty="0">
                <a:latin typeface="Calibri" panose="020F0502020204030204" pitchFamily="34" charset="0"/>
                <a:ea typeface="Calibri" panose="020F0502020204030204" pitchFamily="34" charset="0"/>
                <a:cs typeface="Calibri" panose="020F0502020204030204" pitchFamily="34" charset="0"/>
              </a:rPr>
              <a:t>Good color accuracy for LED signals, streetlights, and urban lighting.</a:t>
            </a:r>
            <a:endParaRPr lang="en-US"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latinLnBrk="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Cons: Reduced color accuracy due to fewer colored pixels</a:t>
            </a:r>
            <a:endParaRPr lang="en-US" b="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048FB60-1994-7111-B68E-DBD5D86871D0}"/>
              </a:ext>
            </a:extLst>
          </p:cNvPr>
          <p:cNvSpPr txBox="1"/>
          <p:nvPr/>
        </p:nvSpPr>
        <p:spPr>
          <a:xfrm>
            <a:off x="3521853" y="6355261"/>
            <a:ext cx="5831787"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Yellow/Red traffic signal detection by RGB camera and RCCB</a:t>
            </a:r>
          </a:p>
        </p:txBody>
      </p:sp>
      <p:pic>
        <p:nvPicPr>
          <p:cNvPr id="5" name="Picture 4">
            <a:extLst>
              <a:ext uri="{FF2B5EF4-FFF2-40B4-BE49-F238E27FC236}">
                <a16:creationId xmlns:a16="http://schemas.microsoft.com/office/drawing/2014/main" id="{56766DCD-B157-A863-685D-C5385C7F2893}"/>
              </a:ext>
            </a:extLst>
          </p:cNvPr>
          <p:cNvPicPr>
            <a:picLocks noChangeAspect="1"/>
          </p:cNvPicPr>
          <p:nvPr/>
        </p:nvPicPr>
        <p:blipFill>
          <a:blip r:embed="rId3"/>
          <a:stretch>
            <a:fillRect/>
          </a:stretch>
        </p:blipFill>
        <p:spPr>
          <a:xfrm>
            <a:off x="6816907" y="33630"/>
            <a:ext cx="1107422" cy="1103754"/>
          </a:xfrm>
          <a:prstGeom prst="rect">
            <a:avLst/>
          </a:prstGeom>
        </p:spPr>
      </p:pic>
      <p:pic>
        <p:nvPicPr>
          <p:cNvPr id="11" name="Picture 10">
            <a:extLst>
              <a:ext uri="{FF2B5EF4-FFF2-40B4-BE49-F238E27FC236}">
                <a16:creationId xmlns:a16="http://schemas.microsoft.com/office/drawing/2014/main" id="{81848C46-7EEA-BEDE-1151-28391C22FC9C}"/>
              </a:ext>
            </a:extLst>
          </p:cNvPr>
          <p:cNvPicPr>
            <a:picLocks noChangeAspect="1"/>
          </p:cNvPicPr>
          <p:nvPr/>
        </p:nvPicPr>
        <p:blipFill>
          <a:blip r:embed="rId4"/>
          <a:stretch>
            <a:fillRect/>
          </a:stretch>
        </p:blipFill>
        <p:spPr>
          <a:xfrm>
            <a:off x="3785421" y="2710292"/>
            <a:ext cx="5108838" cy="3485718"/>
          </a:xfrm>
          <a:prstGeom prst="rect">
            <a:avLst/>
          </a:prstGeom>
        </p:spPr>
      </p:pic>
      <p:sp>
        <p:nvSpPr>
          <p:cNvPr id="14" name="Rectangle 13">
            <a:extLst>
              <a:ext uri="{FF2B5EF4-FFF2-40B4-BE49-F238E27FC236}">
                <a16:creationId xmlns:a16="http://schemas.microsoft.com/office/drawing/2014/main" id="{173EFBBB-5A3C-D961-2BC0-9D2E516B5089}"/>
              </a:ext>
            </a:extLst>
          </p:cNvPr>
          <p:cNvSpPr/>
          <p:nvPr/>
        </p:nvSpPr>
        <p:spPr>
          <a:xfrm>
            <a:off x="3860800" y="4479636"/>
            <a:ext cx="2521527" cy="172561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3211049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CD113-7B69-9E23-C5CB-A202730022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13CBFA-03AE-7DDC-AF6B-2A21F11C3E79}"/>
              </a:ext>
            </a:extLst>
          </p:cNvPr>
          <p:cNvSpPr txBox="1"/>
          <p:nvPr/>
        </p:nvSpPr>
        <p:spPr>
          <a:xfrm>
            <a:off x="243840" y="304228"/>
            <a:ext cx="12192000" cy="584775"/>
          </a:xfrm>
          <a:prstGeom prst="rect">
            <a:avLst/>
          </a:prstGeom>
          <a:noFill/>
        </p:spPr>
        <p:txBody>
          <a:bodyPr wrap="square">
            <a:spAutoFit/>
          </a:bodyPr>
          <a:lstStyle/>
          <a:p>
            <a:r>
              <a:rPr lang="en-US" altLang="ko-KR" sz="32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RYYCy</a:t>
            </a:r>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 Red-Clear-Clear-Cyan</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3DE3AB8B-8513-7447-8725-F4D640E176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F0822330-916B-F884-D555-E0BB1F5A33AC}"/>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736AC54-21A3-5473-9C28-3FDF2D6DA778}"/>
              </a:ext>
            </a:extLst>
          </p:cNvPr>
          <p:cNvSpPr txBox="1"/>
          <p:nvPr/>
        </p:nvSpPr>
        <p:spPr>
          <a:xfrm>
            <a:off x="417023" y="1073714"/>
            <a:ext cx="11451704" cy="646331"/>
          </a:xfrm>
          <a:prstGeom prst="rect">
            <a:avLst/>
          </a:prstGeom>
          <a:noFill/>
        </p:spPr>
        <p:txBody>
          <a:bodyPr wrap="square" rtlCol="0">
            <a:spAutoFit/>
          </a:bodyPr>
          <a:lstStyle/>
          <a:p>
            <a:pPr marL="342900" indent="-342900">
              <a:buFont typeface="Wingdings" panose="05000000000000000000" pitchFamily="2" charset="2"/>
              <a:buChar char="l"/>
            </a:pPr>
            <a:r>
              <a:rPr lang="en-US" b="0" i="0" dirty="0">
                <a:solidFill>
                  <a:srgbClr val="3A3A3A"/>
                </a:solidFill>
                <a:effectLst/>
                <a:latin typeface="DM Sans" pitchFamily="2" charset="0"/>
              </a:rPr>
              <a:t>Cyan is equal parts blue and green</a:t>
            </a:r>
            <a:r>
              <a:rPr lang="en-US" b="0" i="0" dirty="0">
                <a:effectLst/>
                <a:latin typeface="Calibri" panose="020F0502020204030204" pitchFamily="34" charset="0"/>
                <a:ea typeface="Calibri" panose="020F0502020204030204" pitchFamily="34" charset="0"/>
                <a:cs typeface="Calibri" panose="020F0502020204030204" pitchFamily="34" charset="0"/>
              </a:rPr>
              <a:t>.</a:t>
            </a:r>
          </a:p>
          <a:p>
            <a:pPr marL="342900" indent="-34290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Cons: G</a:t>
            </a:r>
            <a:r>
              <a:rPr lang="en-US" b="0" i="0" dirty="0">
                <a:solidFill>
                  <a:srgbClr val="3A3A3A"/>
                </a:solidFill>
                <a:effectLst/>
                <a:latin typeface="DM Sans" pitchFamily="2" charset="0"/>
              </a:rPr>
              <a:t>ood for differentiating yellow stripes from white stripes.</a:t>
            </a:r>
            <a:endParaRPr lang="en-US" b="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5B39D60-214F-585E-175F-CE3C3DFB97E8}"/>
              </a:ext>
            </a:extLst>
          </p:cNvPr>
          <p:cNvSpPr txBox="1"/>
          <p:nvPr/>
        </p:nvSpPr>
        <p:spPr>
          <a:xfrm>
            <a:off x="5516908" y="6354991"/>
            <a:ext cx="5831787"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Yellow/Red traffic signal detection by RGB camera and RCCB</a:t>
            </a:r>
          </a:p>
        </p:txBody>
      </p:sp>
      <p:pic>
        <p:nvPicPr>
          <p:cNvPr id="5" name="Picture 4">
            <a:extLst>
              <a:ext uri="{FF2B5EF4-FFF2-40B4-BE49-F238E27FC236}">
                <a16:creationId xmlns:a16="http://schemas.microsoft.com/office/drawing/2014/main" id="{7D55D73D-6EC8-7AFF-62D1-81D2322DF0F4}"/>
              </a:ext>
            </a:extLst>
          </p:cNvPr>
          <p:cNvPicPr>
            <a:picLocks noChangeAspect="1"/>
          </p:cNvPicPr>
          <p:nvPr/>
        </p:nvPicPr>
        <p:blipFill>
          <a:blip r:embed="rId3"/>
          <a:srcRect l="2620" t="4093" r="3560" b="3938"/>
          <a:stretch/>
        </p:blipFill>
        <p:spPr>
          <a:xfrm>
            <a:off x="6816436" y="89840"/>
            <a:ext cx="969818" cy="956844"/>
          </a:xfrm>
          <a:prstGeom prst="rect">
            <a:avLst/>
          </a:prstGeom>
        </p:spPr>
      </p:pic>
    </p:spTree>
    <p:extLst>
      <p:ext uri="{BB962C8B-B14F-4D97-AF65-F5344CB8AC3E}">
        <p14:creationId xmlns:p14="http://schemas.microsoft.com/office/powerpoint/2010/main" val="313673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AEE37-7B5A-3CC2-74DC-E1431C5F054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651F6B8-024B-9C46-6490-3E6530EACB3B}"/>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Definition of Image</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6AC47D24-761C-0F82-CE02-F344D690CB9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08C2E7DD-1F41-3B39-F4A1-4C3F157B22BD}"/>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FBF38E3-9E9A-3ECF-4D0C-1B884BF26192}"/>
              </a:ext>
            </a:extLst>
          </p:cNvPr>
          <p:cNvSpPr txBox="1"/>
          <p:nvPr/>
        </p:nvSpPr>
        <p:spPr>
          <a:xfrm>
            <a:off x="417021" y="1073714"/>
            <a:ext cx="11211561" cy="369332"/>
          </a:xfrm>
          <a:prstGeom prst="rect">
            <a:avLst/>
          </a:prstGeom>
          <a:noFill/>
        </p:spPr>
        <p:txBody>
          <a:bodyPr wrap="square" rtlCol="0">
            <a:spAutoFit/>
          </a:bodyPr>
          <a:lstStyle/>
          <a:p>
            <a:pPr marL="342900" indent="-34290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An image is a </a:t>
            </a:r>
            <a:r>
              <a:rPr lang="en-US" b="1" dirty="0">
                <a:latin typeface="Calibri" panose="020F0502020204030204" pitchFamily="34" charset="0"/>
                <a:ea typeface="Calibri" panose="020F0502020204030204" pitchFamily="34" charset="0"/>
                <a:cs typeface="Calibri" panose="020F0502020204030204" pitchFamily="34" charset="0"/>
              </a:rPr>
              <a:t>spatial array of radiant energy measurements</a:t>
            </a:r>
            <a:r>
              <a:rPr lang="en-US" dirty="0">
                <a:latin typeface="Calibri" panose="020F0502020204030204" pitchFamily="34" charset="0"/>
                <a:ea typeface="Calibri" panose="020F0502020204030204" pitchFamily="34" charset="0"/>
                <a:cs typeface="Calibri" panose="020F0502020204030204" pitchFamily="34" charset="0"/>
              </a:rPr>
              <a:t> captured by a sensor.</a:t>
            </a:r>
            <a:endParaRPr lang="en-US" sz="1800" b="1"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B21AED3-B59F-2216-2517-A81923F3ECCA}"/>
              </a:ext>
            </a:extLst>
          </p:cNvPr>
          <p:cNvPicPr>
            <a:picLocks noChangeAspect="1"/>
          </p:cNvPicPr>
          <p:nvPr/>
        </p:nvPicPr>
        <p:blipFill>
          <a:blip r:embed="rId3"/>
          <a:stretch>
            <a:fillRect/>
          </a:stretch>
        </p:blipFill>
        <p:spPr>
          <a:xfrm>
            <a:off x="2076449" y="1627757"/>
            <a:ext cx="8039102" cy="4403890"/>
          </a:xfrm>
          <a:prstGeom prst="rect">
            <a:avLst/>
          </a:prstGeom>
        </p:spPr>
      </p:pic>
    </p:spTree>
    <p:extLst>
      <p:ext uri="{BB962C8B-B14F-4D97-AF65-F5344CB8AC3E}">
        <p14:creationId xmlns:p14="http://schemas.microsoft.com/office/powerpoint/2010/main" val="366877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548C6-CBC5-3221-5C82-59E03AB98E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9800C3-840B-9860-914B-B649F466A830}"/>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What is color? Color model? Color Channels?</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D0DEC35F-68C4-9F87-F842-1D753F53EB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5CD96A19-70B7-DFE4-1270-C749FC01B2EE}"/>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67D3F46-5375-1CE9-938D-ECDFCE3293B8}"/>
              </a:ext>
            </a:extLst>
          </p:cNvPr>
          <p:cNvSpPr txBox="1"/>
          <p:nvPr/>
        </p:nvSpPr>
        <p:spPr>
          <a:xfrm>
            <a:off x="417023" y="1073714"/>
            <a:ext cx="11340868" cy="3693319"/>
          </a:xfrm>
          <a:prstGeom prst="rect">
            <a:avLst/>
          </a:prstGeom>
          <a:noFill/>
        </p:spPr>
        <p:txBody>
          <a:bodyPr wrap="square" rtlCol="0">
            <a:spAutoFit/>
          </a:bodyPr>
          <a:lstStyle/>
          <a:p>
            <a:pPr marL="342900" indent="-342900">
              <a:buFont typeface="Wingdings" panose="05000000000000000000" pitchFamily="2" charset="2"/>
              <a:buChar char="l"/>
            </a:pPr>
            <a:r>
              <a:rPr lang="en-US" b="1" i="0" dirty="0">
                <a:effectLst/>
                <a:latin typeface="Calibri" panose="020F0502020204030204" pitchFamily="34" charset="0"/>
                <a:ea typeface="Calibri" panose="020F0502020204030204" pitchFamily="34" charset="0"/>
                <a:cs typeface="Calibri" panose="020F0502020204030204" pitchFamily="34" charset="0"/>
              </a:rPr>
              <a:t>Color</a:t>
            </a:r>
            <a:r>
              <a:rPr lang="en-US" b="0" i="0" dirty="0">
                <a:effectLst/>
                <a:latin typeface="Calibri" panose="020F0502020204030204" pitchFamily="34" charset="0"/>
                <a:ea typeface="Calibri" panose="020F0502020204030204" pitchFamily="34" charset="0"/>
                <a:cs typeface="Calibri" panose="020F0502020204030204" pitchFamily="34" charset="0"/>
              </a:rPr>
              <a:t> is a human’s perception of an object’s reflected or emitted light. It depends on its wavelengths, brightness and its environment.</a:t>
            </a:r>
          </a:p>
          <a:p>
            <a:pPr marL="342900" indent="-342900">
              <a:buFont typeface="Wingdings" panose="05000000000000000000" pitchFamily="2" charset="2"/>
              <a:buChar char="l"/>
            </a:pPr>
            <a:r>
              <a:rPr lang="en-US" b="1" dirty="0">
                <a:latin typeface="Calibri" panose="020F0502020204030204" pitchFamily="34" charset="0"/>
                <a:ea typeface="Calibri" panose="020F0502020204030204" pitchFamily="34" charset="0"/>
                <a:cs typeface="Calibri" panose="020F0502020204030204" pitchFamily="34" charset="0"/>
              </a:rPr>
              <a:t>Color model </a:t>
            </a:r>
            <a:r>
              <a:rPr lang="en-US" dirty="0"/>
              <a:t>is a </a:t>
            </a:r>
            <a:r>
              <a:rPr lang="en-US" b="1" dirty="0"/>
              <a:t>mathematical way to represent colors</a:t>
            </a:r>
            <a:r>
              <a:rPr lang="en-US" dirty="0"/>
              <a:t> using numbers (language for digital systems), </a:t>
            </a:r>
            <a:br>
              <a:rPr lang="en-US" dirty="0"/>
            </a:br>
            <a:r>
              <a:rPr lang="en-US" dirty="0"/>
              <a:t>instead of referring to complex physical properties like light wavelengths</a:t>
            </a:r>
            <a:r>
              <a:rPr lang="en-US"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Example: Red is light with a wavelength of about 700 nanometers </a:t>
            </a: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en-US" dirty="0">
                <a:latin typeface="Calibri" panose="020F0502020204030204" pitchFamily="34" charset="0"/>
                <a:ea typeface="Calibri" panose="020F0502020204030204" pitchFamily="34" charset="0"/>
                <a:cs typeface="Calibri" panose="020F0502020204030204" pitchFamily="34" charset="0"/>
              </a:rPr>
              <a:t>RGB(</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255</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ea typeface="Calibri" panose="020F0502020204030204" pitchFamily="34" charset="0"/>
                <a:cs typeface="Calibri" panose="020F0502020204030204" pitchFamily="34" charset="0"/>
              </a:rPr>
              <a:t>0</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solidFill>
                  <a:srgbClr val="0070C0"/>
                </a:solidFill>
                <a:latin typeface="Calibri" panose="020F0502020204030204" pitchFamily="34" charset="0"/>
                <a:ea typeface="Calibri" panose="020F0502020204030204" pitchFamily="34" charset="0"/>
                <a:cs typeface="Calibri" panose="020F0502020204030204" pitchFamily="34" charset="0"/>
              </a:rPr>
              <a:t>0</a:t>
            </a:r>
            <a:r>
              <a:rPr lang="en-US" dirty="0">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Wingdings" panose="05000000000000000000" pitchFamily="2" charset="2"/>
              <a:buChar char="l"/>
            </a:pPr>
            <a: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There are two main categories of </a:t>
            </a:r>
            <a:r>
              <a:rPr lang="en-US"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color models: </a:t>
            </a:r>
            <a:r>
              <a:rPr lang="en-US" b="1"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subtractive </a:t>
            </a:r>
            <a:r>
              <a:rPr lang="en-US"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and</a:t>
            </a:r>
            <a:r>
              <a:rPr lang="en-US" b="1"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 additive</a:t>
            </a:r>
            <a: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 </a:t>
            </a:r>
          </a:p>
          <a:p>
            <a:pPr marL="1257300" lvl="2" indent="-342900">
              <a:buFont typeface="Wingdings" panose="05000000000000000000" pitchFamily="2" charset="2"/>
              <a:buChar char="l"/>
            </a:pPr>
            <a: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An additive color model (like the RGB model) is based on transmitting light. </a:t>
            </a:r>
          </a:p>
          <a:p>
            <a:pPr marL="1257300" lvl="2" indent="-342900">
              <a:buFont typeface="Wingdings" panose="05000000000000000000" pitchFamily="2" charset="2"/>
              <a:buChar char="l"/>
            </a:pPr>
            <a: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Subtractive color models (like CMYK) are based on reflected light.</a:t>
            </a:r>
          </a:p>
          <a:p>
            <a:pPr marL="342900" indent="-342900">
              <a:buFont typeface="Wingdings" panose="05000000000000000000" pitchFamily="2" charset="2"/>
              <a:buChar char="l"/>
            </a:pPr>
            <a:r>
              <a:rPr lang="en-US" b="1" i="0" dirty="0">
                <a:solidFill>
                  <a:srgbClr val="1D1F19"/>
                </a:solidFill>
                <a:effectLst/>
                <a:latin typeface="Calibri" panose="020F0502020204030204" pitchFamily="34" charset="0"/>
                <a:ea typeface="Calibri" panose="020F0502020204030204" pitchFamily="34" charset="0"/>
                <a:cs typeface="Calibri" panose="020F0502020204030204" pitchFamily="34" charset="0"/>
              </a:rPr>
              <a:t>Color channels </a:t>
            </a:r>
            <a:r>
              <a:rPr lang="en-US" b="0" i="0" dirty="0">
                <a:solidFill>
                  <a:srgbClr val="1D1F19"/>
                </a:solidFill>
                <a:effectLst/>
                <a:latin typeface="Calibri" panose="020F0502020204030204" pitchFamily="34" charset="0"/>
                <a:ea typeface="Calibri" panose="020F0502020204030204" pitchFamily="34" charset="0"/>
                <a:cs typeface="Calibri" panose="020F0502020204030204" pitchFamily="34" charset="0"/>
              </a:rPr>
              <a:t>are the individual components of color information when combined, form a complete color image. In digital systems. Example: </a:t>
            </a:r>
            <a:r>
              <a:rPr lang="en-US"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An RGB model always has 3 color channels.</a:t>
            </a:r>
            <a:endParaRPr lang="en-US" b="0" i="0" dirty="0">
              <a:solidFill>
                <a:srgbClr val="1D1F19"/>
              </a:solidFill>
              <a:effectLst/>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l"/>
            </a:pPr>
            <a:r>
              <a:rPr lang="en-US" b="1" i="0" dirty="0">
                <a:solidFill>
                  <a:srgbClr val="1D1F19"/>
                </a:solidFill>
                <a:effectLst/>
                <a:latin typeface="Calibri" panose="020F0502020204030204" pitchFamily="34" charset="0"/>
                <a:ea typeface="Calibri" panose="020F0502020204030204" pitchFamily="34" charset="0"/>
                <a:cs typeface="Calibri" panose="020F0502020204030204" pitchFamily="34" charset="0"/>
              </a:rPr>
              <a:t>Red channel</a:t>
            </a:r>
            <a:r>
              <a:rPr lang="en-US" b="0" i="0" dirty="0">
                <a:solidFill>
                  <a:srgbClr val="1D1F19"/>
                </a:solidFill>
                <a:effectLst/>
                <a:latin typeface="Calibri" panose="020F0502020204030204" pitchFamily="34" charset="0"/>
                <a:ea typeface="Calibri" panose="020F0502020204030204" pitchFamily="34" charset="0"/>
                <a:cs typeface="Calibri" panose="020F0502020204030204" pitchFamily="34" charset="0"/>
              </a:rPr>
              <a:t> : represents the intensity of the red color in the image.</a:t>
            </a:r>
          </a:p>
          <a:p>
            <a:pPr marL="800100" lvl="1" indent="-342900">
              <a:buFont typeface="Wingdings" panose="05000000000000000000" pitchFamily="2" charset="2"/>
              <a:buChar char="l"/>
            </a:pPr>
            <a:r>
              <a:rPr lang="en-US" b="1" i="0" dirty="0">
                <a:solidFill>
                  <a:srgbClr val="1D1F19"/>
                </a:solidFill>
                <a:effectLst/>
                <a:latin typeface="Calibri" panose="020F0502020204030204" pitchFamily="34" charset="0"/>
                <a:ea typeface="Calibri" panose="020F0502020204030204" pitchFamily="34" charset="0"/>
                <a:cs typeface="Calibri" panose="020F0502020204030204" pitchFamily="34" charset="0"/>
              </a:rPr>
              <a:t>Green Channel</a:t>
            </a:r>
            <a:r>
              <a:rPr lang="en-US" b="0" i="0" dirty="0">
                <a:solidFill>
                  <a:srgbClr val="1D1F19"/>
                </a:solidFill>
                <a:effectLst/>
                <a:latin typeface="Calibri" panose="020F0502020204030204" pitchFamily="34" charset="0"/>
                <a:ea typeface="Calibri" panose="020F0502020204030204" pitchFamily="34" charset="0"/>
                <a:cs typeface="Calibri" panose="020F0502020204030204" pitchFamily="34" charset="0"/>
              </a:rPr>
              <a:t>: Represents the intensity of the green color in the image.</a:t>
            </a:r>
          </a:p>
          <a:p>
            <a:pPr marL="800100" lvl="1" indent="-342900">
              <a:buFont typeface="Wingdings" panose="05000000000000000000" pitchFamily="2" charset="2"/>
              <a:buChar char="l"/>
            </a:pPr>
            <a:r>
              <a:rPr lang="en-US" b="1" i="0" dirty="0">
                <a:solidFill>
                  <a:srgbClr val="1D1F19"/>
                </a:solidFill>
                <a:effectLst/>
                <a:latin typeface="Calibri" panose="020F0502020204030204" pitchFamily="34" charset="0"/>
                <a:ea typeface="Calibri" panose="020F0502020204030204" pitchFamily="34" charset="0"/>
                <a:cs typeface="Calibri" panose="020F0502020204030204" pitchFamily="34" charset="0"/>
              </a:rPr>
              <a:t>Blue Channel</a:t>
            </a:r>
            <a:r>
              <a:rPr lang="en-US" b="0" i="0" dirty="0">
                <a:solidFill>
                  <a:srgbClr val="1D1F19"/>
                </a:solidFill>
                <a:effectLst/>
                <a:latin typeface="Calibri" panose="020F0502020204030204" pitchFamily="34" charset="0"/>
                <a:ea typeface="Calibri" panose="020F0502020204030204" pitchFamily="34" charset="0"/>
                <a:cs typeface="Calibri" panose="020F0502020204030204" pitchFamily="34" charset="0"/>
              </a:rPr>
              <a:t>: Represents the intensity of the blue color in the image.</a:t>
            </a:r>
          </a:p>
        </p:txBody>
      </p:sp>
      <p:pic>
        <p:nvPicPr>
          <p:cNvPr id="12" name="Picture 11">
            <a:extLst>
              <a:ext uri="{FF2B5EF4-FFF2-40B4-BE49-F238E27FC236}">
                <a16:creationId xmlns:a16="http://schemas.microsoft.com/office/drawing/2014/main" id="{CD34265A-E2BD-DFF5-E37C-C24F9DA8D551}"/>
              </a:ext>
            </a:extLst>
          </p:cNvPr>
          <p:cNvPicPr>
            <a:picLocks noChangeAspect="1"/>
          </p:cNvPicPr>
          <p:nvPr/>
        </p:nvPicPr>
        <p:blipFill>
          <a:blip r:embed="rId3"/>
          <a:stretch>
            <a:fillRect/>
          </a:stretch>
        </p:blipFill>
        <p:spPr>
          <a:xfrm>
            <a:off x="4335780" y="4712955"/>
            <a:ext cx="4008120" cy="2144344"/>
          </a:xfrm>
          <a:prstGeom prst="rect">
            <a:avLst/>
          </a:prstGeom>
        </p:spPr>
      </p:pic>
    </p:spTree>
    <p:extLst>
      <p:ext uri="{BB962C8B-B14F-4D97-AF65-F5344CB8AC3E}">
        <p14:creationId xmlns:p14="http://schemas.microsoft.com/office/powerpoint/2010/main" val="183468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99F26-409D-D68D-7C44-C800624E7C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5F2889-3478-F776-F641-9BA6249E94F0}"/>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What is Additive color?</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24A44791-0A7B-C84B-BAD0-F0F0ECD8C3E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463F1943-CC06-7BD6-A5EB-7196B34535B2}"/>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F781EFC-4DB6-4713-51A8-B83F3C30A220}"/>
              </a:ext>
            </a:extLst>
          </p:cNvPr>
          <p:cNvSpPr txBox="1"/>
          <p:nvPr/>
        </p:nvSpPr>
        <p:spPr>
          <a:xfrm>
            <a:off x="417021" y="1073714"/>
            <a:ext cx="11211561" cy="1754326"/>
          </a:xfrm>
          <a:prstGeom prst="rect">
            <a:avLst/>
          </a:prstGeom>
          <a:noFill/>
        </p:spPr>
        <p:txBody>
          <a:bodyPr wrap="square" rtlCol="0">
            <a:spAutoFit/>
          </a:bodyPr>
          <a:lstStyle/>
          <a:p>
            <a:pPr marL="342900" indent="-342900">
              <a:buFont typeface="Wingdings" panose="05000000000000000000" pitchFamily="2" charset="2"/>
              <a:buChar char="l"/>
            </a:pPr>
            <a: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The additive color model explains how light interacts with the human eye to produce all colors in its spectrum. Our eyes and brain translate the light which bounces off objects into the perception of color.</a:t>
            </a:r>
            <a:endParaRPr lang="en-US" sz="1800" b="1"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l"/>
            </a:pPr>
            <a:r>
              <a:rPr lang="en-US" sz="1800" b="1" dirty="0">
                <a:effectLst/>
                <a:latin typeface="Calibri" panose="020F0502020204030204" pitchFamily="34" charset="0"/>
                <a:ea typeface="Calibri" panose="020F0502020204030204" pitchFamily="34" charset="0"/>
                <a:cs typeface="Calibri" panose="020F0502020204030204" pitchFamily="34" charset="0"/>
              </a:rPr>
              <a:t>Additive color </a:t>
            </a:r>
            <a:r>
              <a:rPr lang="en-US" sz="1800" dirty="0">
                <a:effectLst/>
                <a:latin typeface="Calibri" panose="020F0502020204030204" pitchFamily="34" charset="0"/>
                <a:ea typeface="Calibri" panose="020F0502020204030204" pitchFamily="34" charset="0"/>
                <a:cs typeface="Calibri" panose="020F0502020204030204" pitchFamily="34" charset="0"/>
              </a:rPr>
              <a:t>works by mixing colors of light. The more colors of light add together, the closer get to </a:t>
            </a:r>
            <a:r>
              <a:rPr lang="en-US" sz="1800" b="1" dirty="0">
                <a:effectLst/>
                <a:latin typeface="Calibri" panose="020F0502020204030204" pitchFamily="34" charset="0"/>
                <a:ea typeface="Calibri" panose="020F0502020204030204" pitchFamily="34" charset="0"/>
                <a:cs typeface="Calibri" panose="020F0502020204030204" pitchFamily="34" charset="0"/>
              </a:rPr>
              <a:t>white light</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l"/>
            </a:pPr>
            <a:r>
              <a:rPr lang="en-US" sz="1800" dirty="0">
                <a:effectLst/>
                <a:latin typeface="Calibri" panose="020F0502020204030204" pitchFamily="34" charset="0"/>
                <a:ea typeface="Calibri" panose="020F0502020204030204" pitchFamily="34" charset="0"/>
                <a:cs typeface="Calibri" panose="020F0502020204030204" pitchFamily="34" charset="0"/>
              </a:rPr>
              <a:t>Additive primary colors are </a:t>
            </a:r>
            <a:r>
              <a:rPr lang="en-US" sz="18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Red</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Green</a:t>
            </a:r>
            <a:r>
              <a:rPr lang="en-US" sz="1800" dirty="0">
                <a:effectLst/>
                <a:latin typeface="Calibri" panose="020F0502020204030204" pitchFamily="34" charset="0"/>
                <a:ea typeface="Calibri" panose="020F0502020204030204" pitchFamily="34" charset="0"/>
                <a:cs typeface="Calibri" panose="020F0502020204030204" pitchFamily="34" charset="0"/>
              </a:rPr>
              <a:t> and </a:t>
            </a:r>
            <a:r>
              <a:rPr lang="en-US" sz="18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Blue</a:t>
            </a:r>
            <a:r>
              <a:rPr lang="en-US" sz="1800" dirty="0">
                <a:effectLst/>
                <a:latin typeface="Calibri" panose="020F0502020204030204" pitchFamily="34" charset="0"/>
                <a:ea typeface="Calibri" panose="020F0502020204030204" pitchFamily="34" charset="0"/>
                <a:cs typeface="Calibri" panose="020F0502020204030204" pitchFamily="34" charset="0"/>
              </a:rPr>
              <a:t> (RGB).</a:t>
            </a:r>
          </a:p>
          <a:p>
            <a:pPr marL="342900" indent="-34290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Application: In </a:t>
            </a:r>
            <a:r>
              <a:rPr lang="en-US" b="1" i="0" dirty="0">
                <a:effectLst/>
                <a:latin typeface="Calibri" panose="020F0502020204030204" pitchFamily="34" charset="0"/>
                <a:ea typeface="Calibri" panose="020F0502020204030204" pitchFamily="34" charset="0"/>
                <a:cs typeface="Calibri" panose="020F0502020204030204" pitchFamily="34" charset="0"/>
              </a:rPr>
              <a:t>Digital Displays </a:t>
            </a:r>
            <a: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RGB emissive displays like TVs and phones use additive color to create images. </a:t>
            </a:r>
            <a:b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br>
            <a: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Subpixels emit different amounts of red, green and blue light to display color pictures.</a:t>
            </a:r>
            <a:endParaRPr lang="en-US" b="1"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1861663-2364-3C28-5D86-513F59EDC591}"/>
              </a:ext>
            </a:extLst>
          </p:cNvPr>
          <p:cNvSpPr txBox="1"/>
          <p:nvPr/>
        </p:nvSpPr>
        <p:spPr>
          <a:xfrm>
            <a:off x="4039752" y="6115038"/>
            <a:ext cx="3225801" cy="369332"/>
          </a:xfrm>
          <a:prstGeom prst="rect">
            <a:avLst/>
          </a:prstGeom>
          <a:noFill/>
        </p:spPr>
        <p:txBody>
          <a:bodyPr wrap="square">
            <a:spAutoFit/>
          </a:bodyPr>
          <a:lstStyle/>
          <a:p>
            <a:r>
              <a:rPr lang="en-US" b="0" i="0" dirty="0">
                <a:effectLst/>
                <a:latin typeface="Calibri" panose="020F0502020204030204" pitchFamily="34" charset="0"/>
                <a:ea typeface="Calibri" panose="020F0502020204030204" pitchFamily="34" charset="0"/>
                <a:cs typeface="Calibri" panose="020F0502020204030204" pitchFamily="34" charset="0"/>
              </a:rPr>
              <a:t> Interactive Additive Color Mixer</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99E4EE8F-FD2D-5D53-4811-3B4342141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052" y="2970078"/>
            <a:ext cx="3398984" cy="28712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D5F020A-5AFE-4955-0204-6792742C6321}"/>
              </a:ext>
            </a:extLst>
          </p:cNvPr>
          <p:cNvPicPr>
            <a:picLocks noChangeAspect="1"/>
          </p:cNvPicPr>
          <p:nvPr/>
        </p:nvPicPr>
        <p:blipFill>
          <a:blip r:embed="rId4"/>
          <a:stretch>
            <a:fillRect/>
          </a:stretch>
        </p:blipFill>
        <p:spPr>
          <a:xfrm>
            <a:off x="6162362" y="2937111"/>
            <a:ext cx="2527350" cy="2937190"/>
          </a:xfrm>
          <a:prstGeom prst="rect">
            <a:avLst/>
          </a:prstGeom>
        </p:spPr>
      </p:pic>
    </p:spTree>
    <p:extLst>
      <p:ext uri="{BB962C8B-B14F-4D97-AF65-F5344CB8AC3E}">
        <p14:creationId xmlns:p14="http://schemas.microsoft.com/office/powerpoint/2010/main" val="195573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791D8-1C33-4CA2-818C-23E2A9FE11C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A1FCD44-276C-CE86-7234-A5CEF81F22BE}"/>
              </a:ext>
            </a:extLst>
          </p:cNvPr>
          <p:cNvSpPr txBox="1"/>
          <p:nvPr/>
        </p:nvSpPr>
        <p:spPr>
          <a:xfrm>
            <a:off x="243840" y="304228"/>
            <a:ext cx="12192000" cy="584775"/>
          </a:xfrm>
          <a:prstGeom prst="rect">
            <a:avLst/>
          </a:prstGeom>
          <a:noFill/>
        </p:spPr>
        <p:txBody>
          <a:bodyPr wrap="square">
            <a:spAutoFit/>
          </a:bodyPr>
          <a:lstStyle/>
          <a:p>
            <a:r>
              <a:rPr lang="en-US" altLang="ko-KR" sz="3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What is Subtractive color?</a:t>
            </a:r>
            <a:endParaRPr lang="ko-KR" altLang="en-US" sz="3200" dirty="0">
              <a:effectLst/>
              <a:latin typeface="tahoma" panose="020B0604030504040204" pitchFamily="34" charset="0"/>
              <a:cs typeface="tahoma" panose="020B0604030504040204" pitchFamily="34" charset="0"/>
            </a:endParaRPr>
          </a:p>
        </p:txBody>
      </p:sp>
      <p:pic>
        <p:nvPicPr>
          <p:cNvPr id="2" name="그림 1">
            <a:extLst>
              <a:ext uri="{FF2B5EF4-FFF2-40B4-BE49-F238E27FC236}">
                <a16:creationId xmlns:a16="http://schemas.microsoft.com/office/drawing/2014/main" id="{C515F78D-37F0-DE3A-A9DD-E30C5E75F1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108"/>
          <a:stretch/>
        </p:blipFill>
        <p:spPr>
          <a:xfrm>
            <a:off x="11091743" y="119517"/>
            <a:ext cx="1100257" cy="666253"/>
          </a:xfrm>
          <a:prstGeom prst="rect">
            <a:avLst/>
          </a:prstGeom>
        </p:spPr>
      </p:pic>
      <p:sp>
        <p:nvSpPr>
          <p:cNvPr id="10" name="TextBox 9">
            <a:extLst>
              <a:ext uri="{FF2B5EF4-FFF2-40B4-BE49-F238E27FC236}">
                <a16:creationId xmlns:a16="http://schemas.microsoft.com/office/drawing/2014/main" id="{E963E732-9409-C0B5-45F2-0548AE45895A}"/>
              </a:ext>
            </a:extLst>
          </p:cNvPr>
          <p:cNvSpPr txBox="1"/>
          <p:nvPr/>
        </p:nvSpPr>
        <p:spPr>
          <a:xfrm>
            <a:off x="106680" y="6484370"/>
            <a:ext cx="3652520" cy="338554"/>
          </a:xfrm>
          <a:prstGeom prst="rect">
            <a:avLst/>
          </a:prstGeom>
          <a:noFill/>
        </p:spPr>
        <p:txBody>
          <a:bodyPr wrap="square">
            <a:spAutoFit/>
          </a:bodyPr>
          <a:lstStyle/>
          <a:p>
            <a:r>
              <a:rPr lang="en-US" altLang="ko-KR" sz="1600" dirty="0" err="1">
                <a:solidFill>
                  <a:srgbClr val="FF0000"/>
                </a:solidFill>
                <a:latin typeface="Arial" panose="020B0604020202020204" pitchFamily="34" charset="0"/>
                <a:cs typeface="Arial" panose="020B0604020202020204" pitchFamily="34" charset="0"/>
              </a:rPr>
              <a:t>bos</a:t>
            </a:r>
            <a:r>
              <a:rPr lang="en-US" altLang="ko-KR" sz="1600" dirty="0">
                <a:solidFill>
                  <a:srgbClr val="FF0000"/>
                </a:solidFill>
                <a:latin typeface="Arial" panose="020B0604020202020204" pitchFamily="34" charset="0"/>
                <a:cs typeface="Arial" panose="020B0604020202020204" pitchFamily="34" charset="0"/>
              </a:rPr>
              <a:t> Semiconductors Confidential </a:t>
            </a:r>
            <a:endParaRPr lang="ko-KR" altLang="en-US" sz="1600" dirty="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8735488-E416-8DD4-E2C2-922AA80BCD7D}"/>
              </a:ext>
            </a:extLst>
          </p:cNvPr>
          <p:cNvSpPr txBox="1"/>
          <p:nvPr/>
        </p:nvSpPr>
        <p:spPr>
          <a:xfrm>
            <a:off x="417021" y="1073714"/>
            <a:ext cx="11211561" cy="1477328"/>
          </a:xfrm>
          <a:prstGeom prst="rect">
            <a:avLst/>
          </a:prstGeom>
          <a:noFill/>
        </p:spPr>
        <p:txBody>
          <a:bodyPr wrap="square" rtlCol="0">
            <a:spAutoFit/>
          </a:bodyPr>
          <a:lstStyle/>
          <a:p>
            <a:pPr marL="342900" indent="-342900">
              <a:buFont typeface="Wingdings" panose="05000000000000000000" pitchFamily="2" charset="2"/>
              <a:buChar char="l"/>
            </a:pPr>
            <a:r>
              <a:rPr lang="en-US" b="0" i="0" dirty="0">
                <a:solidFill>
                  <a:srgbClr val="1E1E1E"/>
                </a:solidFill>
                <a:effectLst/>
                <a:latin typeface="Calibri" panose="020F0502020204030204" pitchFamily="34" charset="0"/>
                <a:ea typeface="Calibri" panose="020F0502020204030204" pitchFamily="34" charset="0"/>
                <a:cs typeface="Calibri" panose="020F0502020204030204" pitchFamily="34" charset="0"/>
              </a:rPr>
              <a:t>The </a:t>
            </a:r>
            <a:r>
              <a:rPr lang="en-US" b="0" i="0" dirty="0">
                <a:solidFill>
                  <a:srgbClr val="1E1E1E"/>
                </a:solidFill>
                <a:effectLst/>
                <a:latin typeface="Arial" panose="020B0604020202020204" pitchFamily="34" charset="0"/>
              </a:rPr>
              <a:t>subtractive color is the way our eyes naturally recognize and process color. </a:t>
            </a:r>
          </a:p>
          <a:p>
            <a:pPr marL="342900" indent="-342900">
              <a:buFont typeface="Wingdings" panose="05000000000000000000" pitchFamily="2" charset="2"/>
              <a:buChar char="l"/>
            </a:pPr>
            <a:r>
              <a:rPr lang="en-US" sz="1800" dirty="0">
                <a:effectLst/>
                <a:latin typeface="Calibri" panose="020F0502020204030204" pitchFamily="34" charset="0"/>
                <a:ea typeface="Calibri" panose="020F0502020204030204" pitchFamily="34" charset="0"/>
                <a:cs typeface="Calibri" panose="020F0502020204030204" pitchFamily="34" charset="0"/>
              </a:rPr>
              <a:t>Subtractive color involves mixing physical materials like paint pigments, printing inks, and dyes. The more color materials you mix, the </a:t>
            </a:r>
            <a:r>
              <a:rPr lang="en-US" sz="1800" b="1" dirty="0">
                <a:effectLst/>
                <a:latin typeface="Calibri" panose="020F0502020204030204" pitchFamily="34" charset="0"/>
                <a:ea typeface="Calibri" panose="020F0502020204030204" pitchFamily="34" charset="0"/>
                <a:cs typeface="Calibri" panose="020F0502020204030204" pitchFamily="34" charset="0"/>
              </a:rPr>
              <a:t>darker</a:t>
            </a:r>
            <a:r>
              <a:rPr lang="en-US" sz="1800" dirty="0">
                <a:effectLst/>
                <a:latin typeface="Calibri" panose="020F0502020204030204" pitchFamily="34" charset="0"/>
                <a:ea typeface="Calibri" panose="020F0502020204030204" pitchFamily="34" charset="0"/>
                <a:cs typeface="Calibri" panose="020F0502020204030204" pitchFamily="34" charset="0"/>
              </a:rPr>
              <a:t> the color gets.</a:t>
            </a:r>
          </a:p>
          <a:p>
            <a:pPr marL="342900" indent="-342900">
              <a:buFont typeface="Wingdings" panose="05000000000000000000" pitchFamily="2" charset="2"/>
              <a:buChar char="l"/>
            </a:pPr>
            <a:r>
              <a:rPr lang="en-US" dirty="0">
                <a:latin typeface="Calibri" panose="020F0502020204030204" pitchFamily="34" charset="0"/>
                <a:ea typeface="Calibri" panose="020F0502020204030204" pitchFamily="34" charset="0"/>
                <a:cs typeface="Calibri" panose="020F0502020204030204" pitchFamily="34" charset="0"/>
              </a:rPr>
              <a:t>Application: In </a:t>
            </a:r>
            <a:r>
              <a:rPr lang="en-US" b="1" i="0" dirty="0">
                <a:effectLst/>
                <a:latin typeface="Calibri" panose="020F0502020204030204" pitchFamily="34" charset="0"/>
                <a:ea typeface="Calibri" panose="020F0502020204030204" pitchFamily="34" charset="0"/>
                <a:cs typeface="Calibri" panose="020F0502020204030204" pitchFamily="34" charset="0"/>
              </a:rPr>
              <a:t>Printing</a:t>
            </a:r>
            <a:r>
              <a:rPr lang="en-US" dirty="0">
                <a:solidFill>
                  <a:srgbClr val="1E1E1E"/>
                </a:solidFill>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1E1E1E"/>
                </a:solidFill>
                <a:effectLst/>
                <a:latin typeface="system"/>
              </a:rPr>
              <a:t>CMYK inks are used in subtractive color mixing to print color images on paper. The colors and intensity of each ink layer are carefully calculated to absorb the right light wavelengths.</a:t>
            </a:r>
            <a:endParaRPr lang="en-US" b="1"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CEB9FC2-879A-ADD7-B494-0F74DA73CD84}"/>
              </a:ext>
            </a:extLst>
          </p:cNvPr>
          <p:cNvSpPr txBox="1"/>
          <p:nvPr/>
        </p:nvSpPr>
        <p:spPr>
          <a:xfrm>
            <a:off x="4513580" y="6184440"/>
            <a:ext cx="3652520" cy="369332"/>
          </a:xfrm>
          <a:prstGeom prst="rect">
            <a:avLst/>
          </a:prstGeom>
          <a:noFill/>
        </p:spPr>
        <p:txBody>
          <a:bodyPr wrap="square">
            <a:spAutoFit/>
          </a:bodyPr>
          <a:lstStyle/>
          <a:p>
            <a:r>
              <a:rPr lang="en-US" b="0" i="0" dirty="0">
                <a:effectLst/>
                <a:latin typeface="Calibri" panose="020F0502020204030204" pitchFamily="34" charset="0"/>
                <a:ea typeface="Calibri" panose="020F0502020204030204" pitchFamily="34" charset="0"/>
                <a:cs typeface="Calibri" panose="020F0502020204030204" pitchFamily="34" charset="0"/>
              </a:rPr>
              <a:t> Interactive </a:t>
            </a:r>
            <a:r>
              <a:rPr lang="en-US" b="0" i="0" dirty="0">
                <a:solidFill>
                  <a:srgbClr val="1E1E1E"/>
                </a:solidFill>
                <a:effectLst/>
                <a:latin typeface="Arial" panose="020B0604020202020204" pitchFamily="34" charset="0"/>
              </a:rPr>
              <a:t>Subtractive</a:t>
            </a:r>
            <a:r>
              <a:rPr lang="en-US" b="0" i="0" dirty="0">
                <a:effectLst/>
                <a:latin typeface="Calibri" panose="020F0502020204030204" pitchFamily="34" charset="0"/>
                <a:ea typeface="Calibri" panose="020F0502020204030204" pitchFamily="34" charset="0"/>
                <a:cs typeface="Calibri" panose="020F0502020204030204" pitchFamily="34" charset="0"/>
              </a:rPr>
              <a:t> Color Mixer</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94CF92B-A30E-BDDE-0458-C1DEEC668D96}"/>
              </a:ext>
            </a:extLst>
          </p:cNvPr>
          <p:cNvPicPr>
            <a:picLocks noChangeAspect="1"/>
          </p:cNvPicPr>
          <p:nvPr/>
        </p:nvPicPr>
        <p:blipFill>
          <a:blip r:embed="rId3"/>
          <a:stretch>
            <a:fillRect/>
          </a:stretch>
        </p:blipFill>
        <p:spPr>
          <a:xfrm>
            <a:off x="2624045" y="2735753"/>
            <a:ext cx="3381060" cy="3308738"/>
          </a:xfrm>
          <a:prstGeom prst="rect">
            <a:avLst/>
          </a:prstGeom>
        </p:spPr>
      </p:pic>
      <p:pic>
        <p:nvPicPr>
          <p:cNvPr id="9" name="Picture 8">
            <a:extLst>
              <a:ext uri="{FF2B5EF4-FFF2-40B4-BE49-F238E27FC236}">
                <a16:creationId xmlns:a16="http://schemas.microsoft.com/office/drawing/2014/main" id="{E4C36ADE-BA30-67F8-8581-8EF86CE9C420}"/>
              </a:ext>
            </a:extLst>
          </p:cNvPr>
          <p:cNvPicPr>
            <a:picLocks noChangeAspect="1"/>
          </p:cNvPicPr>
          <p:nvPr/>
        </p:nvPicPr>
        <p:blipFill>
          <a:blip r:embed="rId4"/>
          <a:stretch>
            <a:fillRect/>
          </a:stretch>
        </p:blipFill>
        <p:spPr>
          <a:xfrm>
            <a:off x="6594269" y="2801021"/>
            <a:ext cx="3381004" cy="3243470"/>
          </a:xfrm>
          <a:prstGeom prst="rect">
            <a:avLst/>
          </a:prstGeom>
        </p:spPr>
      </p:pic>
    </p:spTree>
    <p:extLst>
      <p:ext uri="{BB962C8B-B14F-4D97-AF65-F5344CB8AC3E}">
        <p14:creationId xmlns:p14="http://schemas.microsoft.com/office/powerpoint/2010/main" val="3139860047"/>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7150">
          <a:solidFill>
            <a:schemeClr val="bg2"/>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43adb3d-0d3a-4a72-9d3c-82719874afc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884FCA2803D9D245BDE80AD7B2332922" ma:contentTypeVersion="5" ma:contentTypeDescription="새 문서를 만듭니다." ma:contentTypeScope="" ma:versionID="6948ff66c4f93eeb20e95ed8eec6c2d7">
  <xsd:schema xmlns:xsd="http://www.w3.org/2001/XMLSchema" xmlns:xs="http://www.w3.org/2001/XMLSchema" xmlns:p="http://schemas.microsoft.com/office/2006/metadata/properties" xmlns:ns3="243adb3d-0d3a-4a72-9d3c-82719874afc1" targetNamespace="http://schemas.microsoft.com/office/2006/metadata/properties" ma:root="true" ma:fieldsID="013e01e02e7e635993f32f0b700b5b5a" ns3:_="">
    <xsd:import namespace="243adb3d-0d3a-4a72-9d3c-82719874afc1"/>
    <xsd:element name="properties">
      <xsd:complexType>
        <xsd:sequence>
          <xsd:element name="documentManagement">
            <xsd:complexType>
              <xsd:all>
                <xsd:element ref="ns3:MediaServiceMetadata" minOccurs="0"/>
                <xsd:element ref="ns3:MediaServiceFastMetadata"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3adb3d-0d3a-4a72-9d3c-82719874af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78F7FB-51CB-4207-9323-0AC3B75D6FE7}">
  <ds:schemaRefs>
    <ds:schemaRef ds:uri="243adb3d-0d3a-4a72-9d3c-82719874afc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21ADE6D-4D67-4823-99BE-075863AD8337}">
  <ds:schemaRefs>
    <ds:schemaRef ds:uri="243adb3d-0d3a-4a72-9d3c-82719874af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16A3B0-E4B0-40F2-B200-6930A9F6E6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25762</TotalTime>
  <Words>2941</Words>
  <Application>Microsoft Office PowerPoint</Application>
  <PresentationFormat>Widescreen</PresentationFormat>
  <Paragraphs>333</Paragraphs>
  <Slides>52</Slides>
  <Notes>6</Notes>
  <HiddenSlides>7</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52</vt:i4>
      </vt:variant>
    </vt:vector>
  </HeadingPairs>
  <TitlesOfParts>
    <vt:vector size="67" baseType="lpstr">
      <vt:lpstr>Wingdings</vt:lpstr>
      <vt:lpstr>Calibri</vt:lpstr>
      <vt:lpstr>arial</vt:lpstr>
      <vt:lpstr>DM Sans</vt:lpstr>
      <vt:lpstr>KoPubWorld돋움체 Bold</vt:lpstr>
      <vt:lpstr>-apple-system</vt:lpstr>
      <vt:lpstr>system</vt:lpstr>
      <vt:lpstr>Courier New</vt:lpstr>
      <vt:lpstr>arial</vt:lpstr>
      <vt:lpstr>Tahoma</vt:lpstr>
      <vt:lpstr>Franklin Gothic Medium</vt:lpstr>
      <vt:lpstr>Tahoma</vt:lpstr>
      <vt:lpstr>맑은 고딕</vt:lpstr>
      <vt:lpstr>Berlin Sans FB Demi</vt:lpstr>
      <vt:lpstr>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Chang Yonho</dc:creator>
  <cp:lastModifiedBy>Dinh Hoang Luan</cp:lastModifiedBy>
  <cp:revision>452</cp:revision>
  <cp:lastPrinted>2023-12-01T09:56:31Z</cp:lastPrinted>
  <dcterms:created xsi:type="dcterms:W3CDTF">2022-05-26T08:25:03Z</dcterms:created>
  <dcterms:modified xsi:type="dcterms:W3CDTF">2025-07-24T02:10:19Z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0x010100884FCA2803D9D245BDE80AD7B2332922</vt:lpwstr>
  </property>
  <property fmtid="{D5CDD505-2E9C-101B-9397-08002B2CF9AE}" pid="3" name="MediaServiceImageTags">
    <vt:lpwstr/>
  </property>
</Properties>
</file>